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3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4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5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4"/>
  </p:notesMasterIdLst>
  <p:sldIdLst>
    <p:sldId id="258" r:id="rId5"/>
    <p:sldId id="368" r:id="rId6"/>
    <p:sldId id="380" r:id="rId7"/>
    <p:sldId id="369" r:id="rId8"/>
    <p:sldId id="373" r:id="rId9"/>
    <p:sldId id="427" r:id="rId10"/>
    <p:sldId id="428" r:id="rId11"/>
    <p:sldId id="370" r:id="rId12"/>
    <p:sldId id="375" r:id="rId13"/>
    <p:sldId id="374" r:id="rId14"/>
    <p:sldId id="376" r:id="rId15"/>
    <p:sldId id="372" r:id="rId16"/>
    <p:sldId id="377" r:id="rId17"/>
    <p:sldId id="401" r:id="rId18"/>
    <p:sldId id="400" r:id="rId19"/>
    <p:sldId id="408" r:id="rId20"/>
    <p:sldId id="409" r:id="rId21"/>
    <p:sldId id="410" r:id="rId22"/>
    <p:sldId id="378" r:id="rId23"/>
    <p:sldId id="379" r:id="rId24"/>
    <p:sldId id="411" r:id="rId25"/>
    <p:sldId id="413" r:id="rId26"/>
    <p:sldId id="412" r:id="rId27"/>
    <p:sldId id="417" r:id="rId28"/>
    <p:sldId id="418" r:id="rId29"/>
    <p:sldId id="416" r:id="rId30"/>
    <p:sldId id="384" r:id="rId31"/>
    <p:sldId id="414" r:id="rId32"/>
    <p:sldId id="403" r:id="rId33"/>
    <p:sldId id="415" r:id="rId34"/>
    <p:sldId id="429" r:id="rId35"/>
    <p:sldId id="430" r:id="rId36"/>
    <p:sldId id="393" r:id="rId37"/>
    <p:sldId id="432" r:id="rId38"/>
    <p:sldId id="431" r:id="rId39"/>
    <p:sldId id="424" r:id="rId40"/>
    <p:sldId id="426" r:id="rId41"/>
    <p:sldId id="433" r:id="rId42"/>
    <p:sldId id="425" r:id="rId43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300B3C2F-A494-44F4-9224-A5C200D507A5}">
          <p14:sldIdLst>
            <p14:sldId id="258"/>
            <p14:sldId id="368"/>
            <p14:sldId id="380"/>
            <p14:sldId id="369"/>
            <p14:sldId id="373"/>
            <p14:sldId id="427"/>
            <p14:sldId id="428"/>
            <p14:sldId id="370"/>
            <p14:sldId id="375"/>
            <p14:sldId id="374"/>
            <p14:sldId id="376"/>
            <p14:sldId id="372"/>
            <p14:sldId id="377"/>
            <p14:sldId id="401"/>
            <p14:sldId id="400"/>
            <p14:sldId id="408"/>
            <p14:sldId id="409"/>
            <p14:sldId id="410"/>
            <p14:sldId id="378"/>
            <p14:sldId id="379"/>
            <p14:sldId id="411"/>
            <p14:sldId id="413"/>
            <p14:sldId id="412"/>
            <p14:sldId id="417"/>
            <p14:sldId id="418"/>
            <p14:sldId id="416"/>
            <p14:sldId id="384"/>
            <p14:sldId id="414"/>
            <p14:sldId id="403"/>
            <p14:sldId id="415"/>
            <p14:sldId id="429"/>
            <p14:sldId id="430"/>
            <p14:sldId id="393"/>
            <p14:sldId id="432"/>
            <p14:sldId id="431"/>
            <p14:sldId id="424"/>
            <p14:sldId id="426"/>
            <p14:sldId id="433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FF66"/>
    <a:srgbClr val="FFCCFF"/>
    <a:srgbClr val="FFFF99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4711" autoAdjust="0"/>
  </p:normalViewPr>
  <p:slideViewPr>
    <p:cSldViewPr snapToGrid="0">
      <p:cViewPr varScale="1">
        <p:scale>
          <a:sx n="42" d="100"/>
          <a:sy n="42" d="100"/>
        </p:scale>
        <p:origin x="486" y="54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Hoja_de_c_lculo_de_Microsoft_Excel1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Hoja_de_c_lculo_de_Microsoft_Excel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Hoja_de_c_lculo_de_Microsoft_Excel3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Hoja_de_c_lculo_de_Microsoft_Excel4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Hoja_de_c_lculo_de_Microsoft_Excel7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'Ingreso tsu'!$C$4</c:f>
              <c:strCache>
                <c:ptCount val="1"/>
                <c:pt idx="0">
                  <c:v>Sep-Dic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tsu'!$B$5:$B$18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'Ingreso tsu'!$C$5:$C$18</c:f>
              <c:numCache>
                <c:formatCode>General</c:formatCode>
                <c:ptCount val="14"/>
                <c:pt idx="0">
                  <c:v>84</c:v>
                </c:pt>
                <c:pt idx="1">
                  <c:v>108</c:v>
                </c:pt>
                <c:pt idx="2">
                  <c:v>168</c:v>
                </c:pt>
                <c:pt idx="4">
                  <c:v>154</c:v>
                </c:pt>
                <c:pt idx="7">
                  <c:v>54</c:v>
                </c:pt>
                <c:pt idx="8">
                  <c:v>89</c:v>
                </c:pt>
                <c:pt idx="11">
                  <c:v>157</c:v>
                </c:pt>
                <c:pt idx="12">
                  <c:v>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F8-4126-AA0B-2568BC10932A}"/>
            </c:ext>
          </c:extLst>
        </c:ser>
        <c:ser>
          <c:idx val="1"/>
          <c:order val="1"/>
          <c:tx>
            <c:strRef>
              <c:f>'Ingreso tsu'!$D$4</c:f>
              <c:strCache>
                <c:ptCount val="1"/>
                <c:pt idx="0">
                  <c:v>Sep-Dic 2017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tsu'!$B$5:$B$18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'Ingreso tsu'!$D$5:$D$18</c:f>
              <c:numCache>
                <c:formatCode>General</c:formatCode>
                <c:ptCount val="14"/>
                <c:pt idx="0">
                  <c:v>86</c:v>
                </c:pt>
                <c:pt idx="1">
                  <c:v>121</c:v>
                </c:pt>
                <c:pt idx="2">
                  <c:v>183</c:v>
                </c:pt>
                <c:pt idx="4">
                  <c:v>128</c:v>
                </c:pt>
                <c:pt idx="7">
                  <c:v>80</c:v>
                </c:pt>
                <c:pt idx="8">
                  <c:v>107</c:v>
                </c:pt>
                <c:pt idx="11">
                  <c:v>140</c:v>
                </c:pt>
                <c:pt idx="12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F8-4126-AA0B-2568BC10932A}"/>
            </c:ext>
          </c:extLst>
        </c:ser>
        <c:ser>
          <c:idx val="2"/>
          <c:order val="2"/>
          <c:tx>
            <c:strRef>
              <c:f>'Ingreso tsu'!$E$4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tsu'!$B$5:$B$18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'Ingreso tsu'!$E$5:$E$18</c:f>
              <c:numCache>
                <c:formatCode>General</c:formatCode>
                <c:ptCount val="14"/>
                <c:pt idx="0">
                  <c:v>78</c:v>
                </c:pt>
                <c:pt idx="1">
                  <c:v>96</c:v>
                </c:pt>
                <c:pt idx="2">
                  <c:v>172</c:v>
                </c:pt>
                <c:pt idx="4">
                  <c:v>106</c:v>
                </c:pt>
                <c:pt idx="7">
                  <c:v>88</c:v>
                </c:pt>
                <c:pt idx="8">
                  <c:v>116</c:v>
                </c:pt>
                <c:pt idx="11">
                  <c:v>147</c:v>
                </c:pt>
                <c:pt idx="12">
                  <c:v>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8F8-4126-AA0B-2568BC10932A}"/>
            </c:ext>
          </c:extLst>
        </c:ser>
        <c:ser>
          <c:idx val="3"/>
          <c:order val="3"/>
          <c:tx>
            <c:strRef>
              <c:f>'Ingreso tsu'!$F$4</c:f>
              <c:strCache>
                <c:ptCount val="1"/>
                <c:pt idx="0">
                  <c:v>Sep-Dic 2019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tsu'!$B$5:$B$18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'Ingreso tsu'!$F$5:$F$18</c:f>
              <c:numCache>
                <c:formatCode>General</c:formatCode>
                <c:ptCount val="14"/>
                <c:pt idx="0">
                  <c:v>42</c:v>
                </c:pt>
                <c:pt idx="1">
                  <c:v>87</c:v>
                </c:pt>
                <c:pt idx="3">
                  <c:v>133</c:v>
                </c:pt>
                <c:pt idx="5">
                  <c:v>97</c:v>
                </c:pt>
                <c:pt idx="6">
                  <c:v>39</c:v>
                </c:pt>
                <c:pt idx="7">
                  <c:v>61</c:v>
                </c:pt>
                <c:pt idx="9">
                  <c:v>50</c:v>
                </c:pt>
                <c:pt idx="10">
                  <c:v>42</c:v>
                </c:pt>
                <c:pt idx="11">
                  <c:v>111</c:v>
                </c:pt>
                <c:pt idx="13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F8-4126-AA0B-2568BC109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49328400"/>
        <c:axId val="1249331664"/>
      </c:barChart>
      <c:catAx>
        <c:axId val="1249328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49331664"/>
        <c:crosses val="autoZero"/>
        <c:auto val="1"/>
        <c:lblAlgn val="ctr"/>
        <c:lblOffset val="100"/>
        <c:noMultiLvlLbl val="0"/>
      </c:catAx>
      <c:valAx>
        <c:axId val="124933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49328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'Aprovech ing'!$C$2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'Aprovech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'Aprovech ing'!$C$3:$C$10</c:f>
              <c:numCache>
                <c:formatCode>General</c:formatCode>
                <c:ptCount val="8"/>
                <c:pt idx="0">
                  <c:v>8.52</c:v>
                </c:pt>
                <c:pt idx="1">
                  <c:v>8.4600000000000009</c:v>
                </c:pt>
                <c:pt idx="2">
                  <c:v>9.41</c:v>
                </c:pt>
                <c:pt idx="3">
                  <c:v>8.41</c:v>
                </c:pt>
                <c:pt idx="4">
                  <c:v>9.0500000000000007</c:v>
                </c:pt>
                <c:pt idx="5">
                  <c:v>8.9600000000000009</c:v>
                </c:pt>
                <c:pt idx="6">
                  <c:v>8.9600000000000009</c:v>
                </c:pt>
                <c:pt idx="7">
                  <c:v>8.94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EF-4091-96C7-1BF7A03F7FBB}"/>
            </c:ext>
          </c:extLst>
        </c:ser>
        <c:ser>
          <c:idx val="1"/>
          <c:order val="1"/>
          <c:tx>
            <c:strRef>
              <c:f>'Aprovech ing'!$D$2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'Aprovech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'Aprovech ing'!$D$3:$D$10</c:f>
              <c:numCache>
                <c:formatCode>General</c:formatCode>
                <c:ptCount val="8"/>
                <c:pt idx="0">
                  <c:v>8.66</c:v>
                </c:pt>
                <c:pt idx="1">
                  <c:v>8.69</c:v>
                </c:pt>
                <c:pt idx="2">
                  <c:v>9.14</c:v>
                </c:pt>
                <c:pt idx="3">
                  <c:v>8.8000000000000007</c:v>
                </c:pt>
                <c:pt idx="4">
                  <c:v>9.1300000000000008</c:v>
                </c:pt>
                <c:pt idx="5">
                  <c:v>9</c:v>
                </c:pt>
                <c:pt idx="6">
                  <c:v>8.89</c:v>
                </c:pt>
                <c:pt idx="7">
                  <c:v>9.0500000000000007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EF-4091-96C7-1BF7A03F7FBB}"/>
            </c:ext>
          </c:extLst>
        </c:ser>
        <c:ser>
          <c:idx val="2"/>
          <c:order val="2"/>
          <c:tx>
            <c:strRef>
              <c:f>'Aprovech ing'!$E$2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7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FEF-4091-96C7-1BF7A03F7F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'Aprovech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'Aprovech ing'!$E$3:$E$10</c:f>
              <c:numCache>
                <c:formatCode>General</c:formatCode>
                <c:ptCount val="8"/>
                <c:pt idx="0">
                  <c:v>8.93</c:v>
                </c:pt>
                <c:pt idx="1">
                  <c:v>8.3800000000000008</c:v>
                </c:pt>
                <c:pt idx="2">
                  <c:v>9.2799999999999994</c:v>
                </c:pt>
                <c:pt idx="3">
                  <c:v>9.32</c:v>
                </c:pt>
                <c:pt idx="4">
                  <c:v>8.9600000000000009</c:v>
                </c:pt>
                <c:pt idx="5">
                  <c:v>9.0399999999999991</c:v>
                </c:pt>
                <c:pt idx="6">
                  <c:v>9.1300000000000008</c:v>
                </c:pt>
                <c:pt idx="7">
                  <c:v>9.15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EF-4091-96C7-1BF7A03F7FBB}"/>
            </c:ext>
          </c:extLst>
        </c:ser>
        <c:ser>
          <c:idx val="3"/>
          <c:order val="3"/>
          <c:tx>
            <c:strRef>
              <c:f>'Aprovech ing'!$F$2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rgbClr val="99FF99"/>
            </a:solidFill>
            <a:ln>
              <a:noFill/>
            </a:ln>
            <a:effectLst/>
            <a:scene3d>
              <a:camera prst="orthographicFront"/>
              <a:lightRig rig="balanced" dir="t"/>
            </a:scene3d>
            <a:sp3d prstMaterial="dkEdge">
              <a:bevelT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'Aprovech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'Aprovech ing'!$F$3:$F$10</c:f>
              <c:numCache>
                <c:formatCode>General</c:formatCode>
                <c:ptCount val="8"/>
                <c:pt idx="0">
                  <c:v>8.92</c:v>
                </c:pt>
                <c:pt idx="1">
                  <c:v>8.64</c:v>
                </c:pt>
                <c:pt idx="2">
                  <c:v>9.3699999999999992</c:v>
                </c:pt>
                <c:pt idx="3">
                  <c:v>9</c:v>
                </c:pt>
                <c:pt idx="4">
                  <c:v>8.84</c:v>
                </c:pt>
                <c:pt idx="5">
                  <c:v>8.91</c:v>
                </c:pt>
                <c:pt idx="6">
                  <c:v>9.1199999999999992</c:v>
                </c:pt>
                <c:pt idx="7">
                  <c:v>8.9499999999999993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FEF-4091-96C7-1BF7A03F7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35966720"/>
        <c:axId val="1335953664"/>
      </c:barChart>
      <c:catAx>
        <c:axId val="133596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35953664"/>
        <c:crosses val="autoZero"/>
        <c:auto val="1"/>
        <c:lblAlgn val="ctr"/>
        <c:lblOffset val="100"/>
        <c:noMultiLvlLbl val="0"/>
      </c:catAx>
      <c:valAx>
        <c:axId val="1335953664"/>
        <c:scaling>
          <c:orientation val="minMax"/>
          <c:max val="9.5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3596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'Efic terminal tsu'!$C$2</c:f>
              <c:strCache>
                <c:ptCount val="1"/>
                <c:pt idx="0">
                  <c:v>Sep 2014-Ago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3"/>
              <c:layout>
                <c:manualLayout>
                  <c:x val="0"/>
                  <c:y val="9.0455990786309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807-445F-B525-035A4150F5C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400000000000000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807-445F-B525-035A4150F5C4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2800000000000157E-2"/>
                  <c:y val="3.01519969287698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807-445F-B525-035A4150F5C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 terminal tsu'!$B$3:$B$15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</c:strCache>
            </c:strRef>
          </c:cat>
          <c:val>
            <c:numRef>
              <c:f>'Efic terminal tsu'!$C$3:$C$15</c:f>
              <c:numCache>
                <c:formatCode>General</c:formatCode>
                <c:ptCount val="13"/>
                <c:pt idx="0">
                  <c:v>53.01</c:v>
                </c:pt>
                <c:pt idx="1">
                  <c:v>46.07</c:v>
                </c:pt>
                <c:pt idx="2">
                  <c:v>66.45</c:v>
                </c:pt>
                <c:pt idx="3">
                  <c:v>60.48</c:v>
                </c:pt>
                <c:pt idx="6">
                  <c:v>67.44</c:v>
                </c:pt>
                <c:pt idx="7">
                  <c:v>34.72</c:v>
                </c:pt>
                <c:pt idx="10">
                  <c:v>42.38</c:v>
                </c:pt>
                <c:pt idx="11">
                  <c:v>53.21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807-445F-B525-035A4150F5C4}"/>
            </c:ext>
          </c:extLst>
        </c:ser>
        <c:ser>
          <c:idx val="1"/>
          <c:order val="1"/>
          <c:tx>
            <c:strRef>
              <c:f>'Efic terminal tsu'!$D$2</c:f>
              <c:strCache>
                <c:ptCount val="1"/>
                <c:pt idx="0">
                  <c:v>Sep 2015-Ago 2017</c:v>
                </c:pt>
              </c:strCache>
            </c:strRef>
          </c:tx>
          <c:spPr>
            <a:solidFill>
              <a:srgbClr val="CC6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 terminal tsu'!$B$3:$B$15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</c:strCache>
            </c:strRef>
          </c:cat>
          <c:val>
            <c:numRef>
              <c:f>'Efic terminal tsu'!$D$3:$D$15</c:f>
              <c:numCache>
                <c:formatCode>General</c:formatCode>
                <c:ptCount val="13"/>
                <c:pt idx="0">
                  <c:v>45.57</c:v>
                </c:pt>
                <c:pt idx="1">
                  <c:v>29.2</c:v>
                </c:pt>
                <c:pt idx="2">
                  <c:v>63.96</c:v>
                </c:pt>
                <c:pt idx="3">
                  <c:v>55.65</c:v>
                </c:pt>
                <c:pt idx="6">
                  <c:v>43.33</c:v>
                </c:pt>
                <c:pt idx="7">
                  <c:v>52.29</c:v>
                </c:pt>
                <c:pt idx="10">
                  <c:v>43.03</c:v>
                </c:pt>
                <c:pt idx="11">
                  <c:v>53.91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07-445F-B525-035A4150F5C4}"/>
            </c:ext>
          </c:extLst>
        </c:ser>
        <c:ser>
          <c:idx val="2"/>
          <c:order val="2"/>
          <c:tx>
            <c:strRef>
              <c:f>'Efic terminal tsu'!$E$2</c:f>
              <c:strCache>
                <c:ptCount val="1"/>
                <c:pt idx="0">
                  <c:v>Sep 2016-Ago 2018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6"/>
              <c:layout>
                <c:manualLayout>
                  <c:x val="-2.1333333333334896E-3"/>
                  <c:y val="-9.0455990786309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807-445F-B525-035A4150F5C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 terminal tsu'!$B$3:$B$15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</c:strCache>
            </c:strRef>
          </c:cat>
          <c:val>
            <c:numRef>
              <c:f>'Efic terminal tsu'!$E$3:$E$15</c:f>
              <c:numCache>
                <c:formatCode>General</c:formatCode>
                <c:ptCount val="13"/>
                <c:pt idx="0">
                  <c:v>39.76</c:v>
                </c:pt>
                <c:pt idx="1">
                  <c:v>44.33</c:v>
                </c:pt>
                <c:pt idx="2">
                  <c:v>55.36</c:v>
                </c:pt>
                <c:pt idx="3">
                  <c:v>50.65</c:v>
                </c:pt>
                <c:pt idx="4">
                  <c:v>49.47</c:v>
                </c:pt>
                <c:pt idx="5">
                  <c:v>50.85</c:v>
                </c:pt>
                <c:pt idx="6">
                  <c:v>46.3</c:v>
                </c:pt>
                <c:pt idx="7">
                  <c:v>44.73</c:v>
                </c:pt>
                <c:pt idx="8">
                  <c:v>71.430000000000007</c:v>
                </c:pt>
                <c:pt idx="9">
                  <c:v>35</c:v>
                </c:pt>
                <c:pt idx="10">
                  <c:v>61.78</c:v>
                </c:pt>
                <c:pt idx="11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807-445F-B525-035A4150F5C4}"/>
            </c:ext>
          </c:extLst>
        </c:ser>
        <c:ser>
          <c:idx val="3"/>
          <c:order val="3"/>
          <c:tx>
            <c:strRef>
              <c:f>'Efic terminal tsu'!$F$2</c:f>
              <c:strCache>
                <c:ptCount val="1"/>
                <c:pt idx="0">
                  <c:v>Sep 2017-Ago 2019</c:v>
                </c:pt>
              </c:strCache>
            </c:strRef>
          </c:tx>
          <c:spPr>
            <a:solidFill>
              <a:srgbClr val="FF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 terminal tsu'!$B$3:$B$15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</c:strCache>
            </c:strRef>
          </c:cat>
          <c:val>
            <c:numRef>
              <c:f>'Efic terminal tsu'!$F$3:$F$15</c:f>
              <c:numCache>
                <c:formatCode>General</c:formatCode>
                <c:ptCount val="13"/>
                <c:pt idx="0">
                  <c:v>33.72</c:v>
                </c:pt>
                <c:pt idx="1">
                  <c:v>47.5</c:v>
                </c:pt>
                <c:pt idx="2">
                  <c:v>56.521999999999998</c:v>
                </c:pt>
                <c:pt idx="4">
                  <c:v>61.05</c:v>
                </c:pt>
                <c:pt idx="5">
                  <c:v>51.52</c:v>
                </c:pt>
                <c:pt idx="6">
                  <c:v>58.75</c:v>
                </c:pt>
                <c:pt idx="8">
                  <c:v>52.38</c:v>
                </c:pt>
                <c:pt idx="9">
                  <c:v>57.81</c:v>
                </c:pt>
                <c:pt idx="10">
                  <c:v>59.15</c:v>
                </c:pt>
                <c:pt idx="11">
                  <c:v>51.67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807-445F-B525-035A4150F5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335952032"/>
        <c:axId val="1335965632"/>
      </c:barChart>
      <c:catAx>
        <c:axId val="1335952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35965632"/>
        <c:crosses val="autoZero"/>
        <c:auto val="1"/>
        <c:lblAlgn val="ctr"/>
        <c:lblOffset val="100"/>
        <c:noMultiLvlLbl val="0"/>
      </c:catAx>
      <c:valAx>
        <c:axId val="1335965632"/>
        <c:scaling>
          <c:orientation val="minMax"/>
          <c:max val="7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3595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65386995000441"/>
          <c:y val="0.95183376369451789"/>
          <c:w val="0.74238772130057684"/>
          <c:h val="4.0069070313579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'Efic terminal tsu'!$C$2</c:f>
              <c:strCache>
                <c:ptCount val="1"/>
                <c:pt idx="0">
                  <c:v>Sep 2014-Ago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3"/>
              <c:layout>
                <c:manualLayout>
                  <c:x val="0"/>
                  <c:y val="9.0455990786309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1EE-4DA4-9678-ABE506921311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400000000000000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1EE-4DA4-9678-ABE506921311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2800000000000157E-2"/>
                  <c:y val="3.01519969287698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1EE-4DA4-9678-ABE50692131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 terminal tsu'!$B$3:$B$15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</c:strCache>
            </c:strRef>
          </c:cat>
          <c:val>
            <c:numRef>
              <c:f>'Efic terminal tsu'!$C$3:$C$15</c:f>
              <c:numCache>
                <c:formatCode>General</c:formatCode>
                <c:ptCount val="13"/>
                <c:pt idx="0">
                  <c:v>53.01</c:v>
                </c:pt>
                <c:pt idx="1">
                  <c:v>46.07</c:v>
                </c:pt>
                <c:pt idx="2">
                  <c:v>66.45</c:v>
                </c:pt>
                <c:pt idx="3">
                  <c:v>60.48</c:v>
                </c:pt>
                <c:pt idx="6">
                  <c:v>67.44</c:v>
                </c:pt>
                <c:pt idx="7">
                  <c:v>34.72</c:v>
                </c:pt>
                <c:pt idx="10">
                  <c:v>42.38</c:v>
                </c:pt>
                <c:pt idx="11">
                  <c:v>53.21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1EE-4DA4-9678-ABE506921311}"/>
            </c:ext>
          </c:extLst>
        </c:ser>
        <c:ser>
          <c:idx val="1"/>
          <c:order val="1"/>
          <c:tx>
            <c:strRef>
              <c:f>'Efic terminal tsu'!$D$2</c:f>
              <c:strCache>
                <c:ptCount val="1"/>
                <c:pt idx="0">
                  <c:v>Sep 2015-Ago 2017</c:v>
                </c:pt>
              </c:strCache>
            </c:strRef>
          </c:tx>
          <c:spPr>
            <a:solidFill>
              <a:srgbClr val="CC6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 terminal tsu'!$B$3:$B$15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</c:strCache>
            </c:strRef>
          </c:cat>
          <c:val>
            <c:numRef>
              <c:f>'Efic terminal tsu'!$D$3:$D$15</c:f>
              <c:numCache>
                <c:formatCode>General</c:formatCode>
                <c:ptCount val="13"/>
                <c:pt idx="0">
                  <c:v>45.57</c:v>
                </c:pt>
                <c:pt idx="1">
                  <c:v>29.2</c:v>
                </c:pt>
                <c:pt idx="2">
                  <c:v>63.96</c:v>
                </c:pt>
                <c:pt idx="3">
                  <c:v>55.65</c:v>
                </c:pt>
                <c:pt idx="6">
                  <c:v>43.33</c:v>
                </c:pt>
                <c:pt idx="7">
                  <c:v>52.29</c:v>
                </c:pt>
                <c:pt idx="10">
                  <c:v>43.03</c:v>
                </c:pt>
                <c:pt idx="11">
                  <c:v>53.91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1EE-4DA4-9678-ABE506921311}"/>
            </c:ext>
          </c:extLst>
        </c:ser>
        <c:ser>
          <c:idx val="2"/>
          <c:order val="2"/>
          <c:tx>
            <c:strRef>
              <c:f>'Efic terminal tsu'!$E$2</c:f>
              <c:strCache>
                <c:ptCount val="1"/>
                <c:pt idx="0">
                  <c:v>Sep 2016-Ago 2018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6"/>
              <c:layout>
                <c:manualLayout>
                  <c:x val="-2.1333333333334896E-3"/>
                  <c:y val="-9.0455990786309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1EE-4DA4-9678-ABE50692131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 terminal tsu'!$B$3:$B$15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</c:strCache>
            </c:strRef>
          </c:cat>
          <c:val>
            <c:numRef>
              <c:f>'Efic terminal tsu'!$E$3:$E$15</c:f>
              <c:numCache>
                <c:formatCode>General</c:formatCode>
                <c:ptCount val="13"/>
                <c:pt idx="0">
                  <c:v>39.76</c:v>
                </c:pt>
                <c:pt idx="1">
                  <c:v>44.33</c:v>
                </c:pt>
                <c:pt idx="2">
                  <c:v>55.36</c:v>
                </c:pt>
                <c:pt idx="3">
                  <c:v>50.65</c:v>
                </c:pt>
                <c:pt idx="4">
                  <c:v>49.47</c:v>
                </c:pt>
                <c:pt idx="5">
                  <c:v>50.85</c:v>
                </c:pt>
                <c:pt idx="6">
                  <c:v>46.3</c:v>
                </c:pt>
                <c:pt idx="7">
                  <c:v>44.73</c:v>
                </c:pt>
                <c:pt idx="8">
                  <c:v>71.430000000000007</c:v>
                </c:pt>
                <c:pt idx="9">
                  <c:v>35</c:v>
                </c:pt>
                <c:pt idx="10">
                  <c:v>61.78</c:v>
                </c:pt>
                <c:pt idx="11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1EE-4DA4-9678-ABE506921311}"/>
            </c:ext>
          </c:extLst>
        </c:ser>
        <c:ser>
          <c:idx val="3"/>
          <c:order val="3"/>
          <c:tx>
            <c:strRef>
              <c:f>'Efic terminal tsu'!$F$2</c:f>
              <c:strCache>
                <c:ptCount val="1"/>
                <c:pt idx="0">
                  <c:v>Sep 2017-Ago 2019</c:v>
                </c:pt>
              </c:strCache>
            </c:strRef>
          </c:tx>
          <c:spPr>
            <a:solidFill>
              <a:srgbClr val="FF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 terminal tsu'!$B$3:$B$15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</c:strCache>
            </c:strRef>
          </c:cat>
          <c:val>
            <c:numRef>
              <c:f>'Efic terminal tsu'!$F$3:$F$15</c:f>
              <c:numCache>
                <c:formatCode>General</c:formatCode>
                <c:ptCount val="13"/>
                <c:pt idx="0">
                  <c:v>33.72</c:v>
                </c:pt>
                <c:pt idx="1">
                  <c:v>47.5</c:v>
                </c:pt>
                <c:pt idx="2">
                  <c:v>56.521999999999998</c:v>
                </c:pt>
                <c:pt idx="4">
                  <c:v>61.05</c:v>
                </c:pt>
                <c:pt idx="5">
                  <c:v>51.52</c:v>
                </c:pt>
                <c:pt idx="6">
                  <c:v>58.75</c:v>
                </c:pt>
                <c:pt idx="8">
                  <c:v>52.38</c:v>
                </c:pt>
                <c:pt idx="9">
                  <c:v>57.81</c:v>
                </c:pt>
                <c:pt idx="10">
                  <c:v>59.15</c:v>
                </c:pt>
                <c:pt idx="11">
                  <c:v>51.67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1EE-4DA4-9678-ABE5069213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335955296"/>
        <c:axId val="1335954752"/>
      </c:barChart>
      <c:catAx>
        <c:axId val="1335955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35954752"/>
        <c:crosses val="autoZero"/>
        <c:auto val="1"/>
        <c:lblAlgn val="ctr"/>
        <c:lblOffset val="100"/>
        <c:noMultiLvlLbl val="0"/>
      </c:catAx>
      <c:valAx>
        <c:axId val="13359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3595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65386995000441"/>
          <c:y val="0.95183376369451789"/>
          <c:w val="0.74238772130057684"/>
          <c:h val="4.0069070313579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'Egreso c corte gener tsu'!$C$3</c:f>
              <c:strCache>
                <c:ptCount val="1"/>
                <c:pt idx="0">
                  <c:v>Sep 2014-Ago 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c:spPr>
          <c:invertIfNegative val="0"/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119-445A-AE9F-B4ACA36C9DE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'Egreso c corte gener tsu'!$B$4:$B$15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</c:strCache>
            </c:strRef>
          </c:cat>
          <c:val>
            <c:numRef>
              <c:f>'Egreso c corte gener tsu'!$C$4:$C$15</c:f>
              <c:numCache>
                <c:formatCode>General</c:formatCode>
                <c:ptCount val="12"/>
                <c:pt idx="0">
                  <c:v>8.73</c:v>
                </c:pt>
                <c:pt idx="1">
                  <c:v>8.84</c:v>
                </c:pt>
                <c:pt idx="2">
                  <c:v>9.1300000000000008</c:v>
                </c:pt>
                <c:pt idx="3">
                  <c:v>8.91</c:v>
                </c:pt>
                <c:pt idx="6">
                  <c:v>8.8699999999999992</c:v>
                </c:pt>
                <c:pt idx="7">
                  <c:v>9.0500000000000007</c:v>
                </c:pt>
                <c:pt idx="10">
                  <c:v>8.77</c:v>
                </c:pt>
                <c:pt idx="11">
                  <c:v>8.98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19-445A-AE9F-B4ACA36C9DE3}"/>
            </c:ext>
          </c:extLst>
        </c:ser>
        <c:ser>
          <c:idx val="1"/>
          <c:order val="1"/>
          <c:tx>
            <c:strRef>
              <c:f>'Egreso c corte gener tsu'!$D$3</c:f>
              <c:strCache>
                <c:ptCount val="1"/>
                <c:pt idx="0">
                  <c:v>Sep 2015-Ago 2017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'Egreso c corte gener tsu'!$B$4:$B$15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</c:strCache>
            </c:strRef>
          </c:cat>
          <c:val>
            <c:numRef>
              <c:f>'Egreso c corte gener tsu'!$D$4:$D$15</c:f>
              <c:numCache>
                <c:formatCode>General</c:formatCode>
                <c:ptCount val="12"/>
                <c:pt idx="0">
                  <c:v>8.66</c:v>
                </c:pt>
                <c:pt idx="1">
                  <c:v>8.7799999999999994</c:v>
                </c:pt>
                <c:pt idx="2">
                  <c:v>9.18</c:v>
                </c:pt>
                <c:pt idx="3">
                  <c:v>8.7799999999999994</c:v>
                </c:pt>
                <c:pt idx="6">
                  <c:v>8.89</c:v>
                </c:pt>
                <c:pt idx="7">
                  <c:v>8.9600000000000009</c:v>
                </c:pt>
                <c:pt idx="10">
                  <c:v>8.7899999999999991</c:v>
                </c:pt>
                <c:pt idx="11">
                  <c:v>9.1300000000000008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119-445A-AE9F-B4ACA36C9DE3}"/>
            </c:ext>
          </c:extLst>
        </c:ser>
        <c:ser>
          <c:idx val="2"/>
          <c:order val="2"/>
          <c:tx>
            <c:strRef>
              <c:f>'Egreso c corte gener tsu'!$E$3</c:f>
              <c:strCache>
                <c:ptCount val="1"/>
                <c:pt idx="0">
                  <c:v>Sep 2016-Ago 2018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'Egreso c corte gener tsu'!$B$4:$B$15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</c:strCache>
            </c:strRef>
          </c:cat>
          <c:val>
            <c:numRef>
              <c:f>'Egreso c corte gener tsu'!$E$4:$E$15</c:f>
              <c:numCache>
                <c:formatCode>General</c:formatCode>
                <c:ptCount val="12"/>
                <c:pt idx="0">
                  <c:v>8.65</c:v>
                </c:pt>
                <c:pt idx="1">
                  <c:v>8.7100000000000009</c:v>
                </c:pt>
                <c:pt idx="2">
                  <c:v>9.18</c:v>
                </c:pt>
                <c:pt idx="3">
                  <c:v>8.92</c:v>
                </c:pt>
                <c:pt idx="4">
                  <c:v>8.9499999999999993</c:v>
                </c:pt>
                <c:pt idx="5">
                  <c:v>8.8800000000000008</c:v>
                </c:pt>
                <c:pt idx="6">
                  <c:v>8.9499999999999993</c:v>
                </c:pt>
                <c:pt idx="7">
                  <c:v>9.02</c:v>
                </c:pt>
                <c:pt idx="8">
                  <c:v>9.09</c:v>
                </c:pt>
                <c:pt idx="9">
                  <c:v>8.9499999999999993</c:v>
                </c:pt>
                <c:pt idx="10">
                  <c:v>8.94</c:v>
                </c:pt>
                <c:pt idx="1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119-445A-AE9F-B4ACA36C9DE3}"/>
            </c:ext>
          </c:extLst>
        </c:ser>
        <c:ser>
          <c:idx val="3"/>
          <c:order val="3"/>
          <c:tx>
            <c:strRef>
              <c:f>'Egreso c corte gener tsu'!$F$3</c:f>
              <c:strCache>
                <c:ptCount val="1"/>
                <c:pt idx="0">
                  <c:v>Sep 2017-Ago 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'Egreso c corte gener tsu'!$B$4:$B$15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</c:strCache>
            </c:strRef>
          </c:cat>
          <c:val>
            <c:numRef>
              <c:f>'Egreso c corte gener tsu'!$F$4:$F$15</c:f>
              <c:numCache>
                <c:formatCode>General</c:formatCode>
                <c:ptCount val="12"/>
                <c:pt idx="0">
                  <c:v>8.64</c:v>
                </c:pt>
                <c:pt idx="1">
                  <c:v>8.82</c:v>
                </c:pt>
                <c:pt idx="2">
                  <c:v>9.1300000000000008</c:v>
                </c:pt>
                <c:pt idx="4">
                  <c:v>9</c:v>
                </c:pt>
                <c:pt idx="5">
                  <c:v>8.99</c:v>
                </c:pt>
                <c:pt idx="6">
                  <c:v>8.9</c:v>
                </c:pt>
                <c:pt idx="8">
                  <c:v>9</c:v>
                </c:pt>
                <c:pt idx="9">
                  <c:v>8.98</c:v>
                </c:pt>
                <c:pt idx="10">
                  <c:v>8.94</c:v>
                </c:pt>
                <c:pt idx="11">
                  <c:v>9.0399999999999991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19-445A-AE9F-B4ACA36C9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35960192"/>
        <c:axId val="1335960736"/>
      </c:barChart>
      <c:catAx>
        <c:axId val="1335960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35960736"/>
        <c:crosses val="autoZero"/>
        <c:auto val="1"/>
        <c:lblAlgn val="ctr"/>
        <c:lblOffset val="100"/>
        <c:noMultiLvlLbl val="0"/>
      </c:catAx>
      <c:valAx>
        <c:axId val="1335960736"/>
        <c:scaling>
          <c:orientation val="minMax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3596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'Egreso c corte gener ing'!$C$2</c:f>
              <c:strCache>
                <c:ptCount val="1"/>
                <c:pt idx="0">
                  <c:v>Sep 2014-Abril 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'Egreso c corte gener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'Egreso c corte gener ing'!$C$3:$C$10</c:f>
              <c:numCache>
                <c:formatCode>General</c:formatCode>
                <c:ptCount val="8"/>
                <c:pt idx="0">
                  <c:v>8.8000000000000007</c:v>
                </c:pt>
                <c:pt idx="1">
                  <c:v>8.6300000000000008</c:v>
                </c:pt>
                <c:pt idx="2">
                  <c:v>9.06</c:v>
                </c:pt>
                <c:pt idx="3">
                  <c:v>8.9499999999999993</c:v>
                </c:pt>
                <c:pt idx="4">
                  <c:v>8.7100000000000009</c:v>
                </c:pt>
                <c:pt idx="5">
                  <c:v>8.9</c:v>
                </c:pt>
                <c:pt idx="6">
                  <c:v>8.9600000000000009</c:v>
                </c:pt>
                <c:pt idx="7">
                  <c:v>9.06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62-4756-A299-E75A1BB2D08F}"/>
            </c:ext>
          </c:extLst>
        </c:ser>
        <c:ser>
          <c:idx val="1"/>
          <c:order val="1"/>
          <c:tx>
            <c:strRef>
              <c:f>'Egreso c corte gener ing'!$D$2</c:f>
              <c:strCache>
                <c:ptCount val="1"/>
                <c:pt idx="0">
                  <c:v>Sep 2015-Abril  2017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'Egreso c corte gener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'Egreso c corte gener ing'!$D$3:$D$10</c:f>
              <c:numCache>
                <c:formatCode>General</c:formatCode>
                <c:ptCount val="8"/>
                <c:pt idx="0">
                  <c:v>8.66</c:v>
                </c:pt>
                <c:pt idx="1">
                  <c:v>8.07</c:v>
                </c:pt>
                <c:pt idx="2">
                  <c:v>9.17</c:v>
                </c:pt>
                <c:pt idx="3">
                  <c:v>8.9600000000000009</c:v>
                </c:pt>
                <c:pt idx="4">
                  <c:v>8.8800000000000008</c:v>
                </c:pt>
                <c:pt idx="5">
                  <c:v>9.02</c:v>
                </c:pt>
                <c:pt idx="6">
                  <c:v>8.89</c:v>
                </c:pt>
                <c:pt idx="7">
                  <c:v>8.9499999999999993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62-4756-A299-E75A1BB2D08F}"/>
            </c:ext>
          </c:extLst>
        </c:ser>
        <c:ser>
          <c:idx val="2"/>
          <c:order val="2"/>
          <c:tx>
            <c:strRef>
              <c:f>'Egreso c corte gener ing'!$E$2</c:f>
              <c:strCache>
                <c:ptCount val="1"/>
                <c:pt idx="0">
                  <c:v>Sep 2016-Abril  2018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'Egreso c corte gener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'Egreso c corte gener ing'!$E$3:$E$10</c:f>
              <c:numCache>
                <c:formatCode>General</c:formatCode>
                <c:ptCount val="8"/>
                <c:pt idx="0">
                  <c:v>8.5399999999999991</c:v>
                </c:pt>
                <c:pt idx="1">
                  <c:v>8.6300000000000008</c:v>
                </c:pt>
                <c:pt idx="2">
                  <c:v>9.26</c:v>
                </c:pt>
                <c:pt idx="3">
                  <c:v>9.1300000000000008</c:v>
                </c:pt>
                <c:pt idx="4">
                  <c:v>8.94</c:v>
                </c:pt>
                <c:pt idx="5">
                  <c:v>9.08</c:v>
                </c:pt>
                <c:pt idx="6">
                  <c:v>9.07</c:v>
                </c:pt>
                <c:pt idx="7">
                  <c:v>9.14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62-4756-A299-E75A1BB2D08F}"/>
            </c:ext>
          </c:extLst>
        </c:ser>
        <c:ser>
          <c:idx val="3"/>
          <c:order val="3"/>
          <c:tx>
            <c:strRef>
              <c:f>'Egreso c corte gener ing'!$F$2</c:f>
              <c:strCache>
                <c:ptCount val="1"/>
                <c:pt idx="0">
                  <c:v>Sep 2017-Abril 2019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2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'Egreso c corte gener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'Egreso c corte gener ing'!$F$3:$F$10</c:f>
              <c:numCache>
                <c:formatCode>General</c:formatCode>
                <c:ptCount val="8"/>
                <c:pt idx="0">
                  <c:v>8.65</c:v>
                </c:pt>
                <c:pt idx="1">
                  <c:v>8.6999999999999993</c:v>
                </c:pt>
                <c:pt idx="2">
                  <c:v>9.31</c:v>
                </c:pt>
                <c:pt idx="3">
                  <c:v>8.74</c:v>
                </c:pt>
                <c:pt idx="4">
                  <c:v>8.99</c:v>
                </c:pt>
                <c:pt idx="5">
                  <c:v>9.01</c:v>
                </c:pt>
                <c:pt idx="6">
                  <c:v>9.02</c:v>
                </c:pt>
                <c:pt idx="7">
                  <c:v>9.0299999999999994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62-4756-A299-E75A1BB2D0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9998272"/>
        <c:axId val="1340002080"/>
      </c:barChart>
      <c:catAx>
        <c:axId val="1339998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40002080"/>
        <c:crosses val="autoZero"/>
        <c:auto val="1"/>
        <c:lblAlgn val="ctr"/>
        <c:lblOffset val="100"/>
        <c:noMultiLvlLbl val="0"/>
      </c:catAx>
      <c:valAx>
        <c:axId val="1340002080"/>
        <c:scaling>
          <c:orientation val="minMax"/>
          <c:max val="9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3999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PRODEP!$B$2</c:f>
              <c:strCache>
                <c:ptCount val="1"/>
                <c:pt idx="0">
                  <c:v>nov-16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PRODEP!$A$3:$A$10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PRODEP!$B$3:$B$10</c:f>
              <c:numCache>
                <c:formatCode>General</c:formatCode>
                <c:ptCount val="8"/>
                <c:pt idx="0">
                  <c:v>100</c:v>
                </c:pt>
                <c:pt idx="1">
                  <c:v>25</c:v>
                </c:pt>
                <c:pt idx="2">
                  <c:v>75</c:v>
                </c:pt>
                <c:pt idx="3">
                  <c:v>80</c:v>
                </c:pt>
                <c:pt idx="4">
                  <c:v>50</c:v>
                </c:pt>
                <c:pt idx="5">
                  <c:v>33.33</c:v>
                </c:pt>
                <c:pt idx="6">
                  <c:v>0</c:v>
                </c:pt>
                <c:pt idx="7">
                  <c:v>83.33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FF-4CB9-896B-7343AC133321}"/>
            </c:ext>
          </c:extLst>
        </c:ser>
        <c:ser>
          <c:idx val="1"/>
          <c:order val="1"/>
          <c:tx>
            <c:strRef>
              <c:f>PRODEP!$C$2</c:f>
              <c:strCache>
                <c:ptCount val="1"/>
                <c:pt idx="0">
                  <c:v>nov-17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PRODEP!$A$3:$A$10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PRODEP!$C$3:$C$10</c:f>
              <c:numCache>
                <c:formatCode>General</c:formatCode>
                <c:ptCount val="8"/>
                <c:pt idx="0">
                  <c:v>100</c:v>
                </c:pt>
                <c:pt idx="1">
                  <c:v>25</c:v>
                </c:pt>
                <c:pt idx="2">
                  <c:v>50</c:v>
                </c:pt>
                <c:pt idx="3">
                  <c:v>100</c:v>
                </c:pt>
                <c:pt idx="4">
                  <c:v>100</c:v>
                </c:pt>
                <c:pt idx="5">
                  <c:v>67</c:v>
                </c:pt>
                <c:pt idx="6">
                  <c:v>50</c:v>
                </c:pt>
                <c:pt idx="7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FF-4CB9-896B-7343AC133321}"/>
            </c:ext>
          </c:extLst>
        </c:ser>
        <c:ser>
          <c:idx val="2"/>
          <c:order val="2"/>
          <c:tx>
            <c:strRef>
              <c:f>PRODEP!$D$2</c:f>
              <c:strCache>
                <c:ptCount val="1"/>
                <c:pt idx="0">
                  <c:v>nov-18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PRODEP!$A$3:$A$10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PRODEP!$D$3:$D$10</c:f>
              <c:numCache>
                <c:formatCode>General</c:formatCode>
                <c:ptCount val="8"/>
                <c:pt idx="0">
                  <c:v>83.33</c:v>
                </c:pt>
                <c:pt idx="1">
                  <c:v>25</c:v>
                </c:pt>
                <c:pt idx="2">
                  <c:v>87.75</c:v>
                </c:pt>
                <c:pt idx="3">
                  <c:v>100</c:v>
                </c:pt>
                <c:pt idx="4">
                  <c:v>66.66</c:v>
                </c:pt>
                <c:pt idx="5">
                  <c:v>100</c:v>
                </c:pt>
                <c:pt idx="6">
                  <c:v>50</c:v>
                </c:pt>
                <c:pt idx="7">
                  <c:v>66.66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FF-4CB9-896B-7343AC133321}"/>
            </c:ext>
          </c:extLst>
        </c:ser>
        <c:ser>
          <c:idx val="3"/>
          <c:order val="3"/>
          <c:tx>
            <c:strRef>
              <c:f>PRODEP!$E$2</c:f>
              <c:strCache>
                <c:ptCount val="1"/>
                <c:pt idx="0">
                  <c:v>nov-19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PRODEP!$A$3:$A$10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PRODEP!$E$3:$E$10</c:f>
              <c:numCache>
                <c:formatCode>General</c:formatCode>
                <c:ptCount val="8"/>
                <c:pt idx="0">
                  <c:v>100</c:v>
                </c:pt>
                <c:pt idx="1">
                  <c:v>25</c:v>
                </c:pt>
                <c:pt idx="2">
                  <c:v>100</c:v>
                </c:pt>
                <c:pt idx="3">
                  <c:v>0</c:v>
                </c:pt>
                <c:pt idx="4">
                  <c:v>100</c:v>
                </c:pt>
                <c:pt idx="5">
                  <c:v>100</c:v>
                </c:pt>
                <c:pt idx="6">
                  <c:v>33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FF-4CB9-896B-7343AC133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39991744"/>
        <c:axId val="1339998816"/>
      </c:barChart>
      <c:catAx>
        <c:axId val="133999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39998816"/>
        <c:crosses val="autoZero"/>
        <c:auto val="1"/>
        <c:lblAlgn val="ctr"/>
        <c:lblOffset val="100"/>
        <c:noMultiLvlLbl val="0"/>
      </c:catAx>
      <c:valAx>
        <c:axId val="1339998816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3999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519592354326496"/>
          <c:y val="0.93931198686064288"/>
          <c:w val="0.28214961893808216"/>
          <c:h val="4.2890462381302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'% dist acad tsu'!$C$2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dist acad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'% dist acad tsu'!$C$3:$C$15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27-4FAB-9DDC-9618886EE4C2}"/>
            </c:ext>
          </c:extLst>
        </c:ser>
        <c:ser>
          <c:idx val="1"/>
          <c:order val="1"/>
          <c:tx>
            <c:strRef>
              <c:f>'% dist acad tsu'!$D$2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dist acad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'% dist acad tsu'!$D$3:$D$15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27-4FAB-9DDC-9618886EE4C2}"/>
            </c:ext>
          </c:extLst>
        </c:ser>
        <c:ser>
          <c:idx val="2"/>
          <c:order val="2"/>
          <c:tx>
            <c:strRef>
              <c:f>'% dist acad tsu'!$E$2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dist acad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'% dist acad tsu'!$E$3:$E$15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27-4FAB-9DDC-9618886EE4C2}"/>
            </c:ext>
          </c:extLst>
        </c:ser>
        <c:ser>
          <c:idx val="3"/>
          <c:order val="3"/>
          <c:tx>
            <c:strRef>
              <c:f>'% dist acad tsu'!$F$2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 prst="angle"/>
            </a:sp3d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327-4FAB-9DDC-9618886EE4C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327-4FAB-9DDC-9618886EE4C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327-4FAB-9DDC-9618886EE4C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327-4FAB-9DDC-9618886EE4C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327-4FAB-9DDC-9618886EE4C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327-4FAB-9DDC-9618886EE4C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327-4FAB-9DDC-9618886EE4C2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327-4FAB-9DDC-9618886EE4C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327-4FAB-9DDC-9618886EE4C2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6327-4FAB-9DDC-9618886EE4C2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327-4FAB-9DDC-9618886EE4C2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6327-4FAB-9DDC-9618886EE4C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dist acad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'% dist acad tsu'!$F$3:$F$15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6327-4FAB-9DDC-9618886EE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1340001536"/>
        <c:axId val="1340000448"/>
      </c:barChart>
      <c:catAx>
        <c:axId val="1340001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40000448"/>
        <c:crosses val="autoZero"/>
        <c:auto val="1"/>
        <c:lblAlgn val="ctr"/>
        <c:lblOffset val="100"/>
        <c:noMultiLvlLbl val="0"/>
      </c:catAx>
      <c:valAx>
        <c:axId val="134000044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4000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318052381371618"/>
          <c:y val="0.94965600358206714"/>
          <c:w val="0.37862151042890713"/>
          <c:h val="3.89936339660043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 % de dist acad ing'!$C$2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rgbClr val="66FF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% de dist acad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 % de dist acad ing'!$C$3:$C$10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79-46ED-9634-06B80B70AC4C}"/>
            </c:ext>
          </c:extLst>
        </c:ser>
        <c:ser>
          <c:idx val="1"/>
          <c:order val="1"/>
          <c:tx>
            <c:strRef>
              <c:f>' % de dist acad ing'!$D$2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% de dist acad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 % de dist acad ing'!$D$3:$D$10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79-46ED-9634-06B80B70AC4C}"/>
            </c:ext>
          </c:extLst>
        </c:ser>
        <c:ser>
          <c:idx val="2"/>
          <c:order val="2"/>
          <c:tx>
            <c:strRef>
              <c:f>' % de dist acad ing'!$E$2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% de dist acad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 % de dist acad ing'!$E$3:$E$10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D79-46ED-9634-06B80B70AC4C}"/>
            </c:ext>
          </c:extLst>
        </c:ser>
        <c:ser>
          <c:idx val="3"/>
          <c:order val="3"/>
          <c:tx>
            <c:strRef>
              <c:f>' % de dist acad ing'!$F$2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 prstMaterial="matte">
              <a:bevelT w="152400" h="50800" prst="softRound"/>
              <a:bevelB prst="relaxedInset"/>
            </a:sp3d>
          </c:spPr>
          <c:invertIfNegative val="0"/>
          <c:dPt>
            <c:idx val="7"/>
            <c:invertIfNegative val="0"/>
            <c:bubble3D val="0"/>
            <c:spPr>
              <a:solidFill>
                <a:srgbClr val="FFFF99"/>
              </a:solidFill>
              <a:ln>
                <a:noFill/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  <a:sp3d prstMaterial="matte">
                <a:bevelT w="152400" h="50800" prst="softRound"/>
                <a:bevelB prst="relaxedInse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D79-46ED-9634-06B80B70AC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% de dist acad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 % de dist acad ing'!$F$3:$F$10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D79-46ED-9634-06B80B70A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39995008"/>
        <c:axId val="1339999904"/>
      </c:barChart>
      <c:catAx>
        <c:axId val="133999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39999904"/>
        <c:crosses val="autoZero"/>
        <c:auto val="1"/>
        <c:lblAlgn val="ctr"/>
        <c:lblOffset val="100"/>
        <c:noMultiLvlLbl val="0"/>
      </c:catAx>
      <c:valAx>
        <c:axId val="133999990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39995008"/>
        <c:crosses val="autoZero"/>
        <c:crossBetween val="between"/>
      </c:valAx>
      <c:spPr>
        <a:noFill/>
        <a:ln>
          <a:solidFill>
            <a:srgbClr val="FFFF0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'%PA con dist acad tsu'!$C$2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rgbClr val="FFFF99"/>
              </a:solidFill>
            </a:ln>
            <a:effectLst/>
            <a:scene3d>
              <a:camera prst="orthographicFront"/>
              <a:lightRig rig="threePt" dir="t"/>
            </a:scene3d>
            <a:sp3d prstMaterial="matte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'%PA con dist acad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'%PA con dist acad tsu'!$C$3:$C$15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F5-44DE-8A89-EACCC4ACCFF5}"/>
            </c:ext>
          </c:extLst>
        </c:ser>
        <c:ser>
          <c:idx val="1"/>
          <c:order val="1"/>
          <c:tx>
            <c:strRef>
              <c:f>'%PA con dist acad tsu'!$D$2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rgbClr val="99FF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'%PA con dist acad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'%PA con dist acad tsu'!$D$3:$D$15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F5-44DE-8A89-EACCC4ACCFF5}"/>
            </c:ext>
          </c:extLst>
        </c:ser>
        <c:ser>
          <c:idx val="2"/>
          <c:order val="2"/>
          <c:tx>
            <c:strRef>
              <c:f>'%PA con dist acad tsu'!$E$2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rgbClr val="FFCDF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'%PA con dist acad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'%PA con dist acad tsu'!$E$3:$E$15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F5-44DE-8A89-EACCC4ACCFF5}"/>
            </c:ext>
          </c:extLst>
        </c:ser>
        <c:ser>
          <c:idx val="3"/>
          <c:order val="3"/>
          <c:tx>
            <c:strRef>
              <c:f>'%PA con dist acad tsu'!$F$2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6350"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'%PA con dist acad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'%PA con dist acad tsu'!$F$3:$F$15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F5-44DE-8A89-EACCC4ACC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5"/>
        <c:axId val="1339994464"/>
        <c:axId val="1340003712"/>
      </c:barChart>
      <c:catAx>
        <c:axId val="1339994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40003712"/>
        <c:crosses val="autoZero"/>
        <c:auto val="1"/>
        <c:lblAlgn val="ctr"/>
        <c:lblOffset val="100"/>
        <c:noMultiLvlLbl val="0"/>
      </c:catAx>
      <c:valAx>
        <c:axId val="134000371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FFCC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3999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96550432088118"/>
          <c:y val="0.95509600306678577"/>
          <c:w val="0.4036814181809813"/>
          <c:h val="3.29243657021082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'% PA con adec dustr aca ing'!$C$2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PA con adec dustr aca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PA con adec dustr aca ing'!$C$3:$C$10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34-4305-84DD-1801DEB0EC2F}"/>
            </c:ext>
          </c:extLst>
        </c:ser>
        <c:ser>
          <c:idx val="1"/>
          <c:order val="1"/>
          <c:tx>
            <c:strRef>
              <c:f>'% PA con adec dustr aca ing'!$D$2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PA con adec dustr aca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PA con adec dustr aca ing'!$D$3:$D$10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34-4305-84DD-1801DEB0EC2F}"/>
            </c:ext>
          </c:extLst>
        </c:ser>
        <c:ser>
          <c:idx val="2"/>
          <c:order val="2"/>
          <c:tx>
            <c:strRef>
              <c:f>'% PA con adec dustr aca ing'!$E$2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PA con adec dustr aca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PA con adec dustr aca ing'!$E$3:$E$10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D34-4305-84DD-1801DEB0EC2F}"/>
            </c:ext>
          </c:extLst>
        </c:ser>
        <c:ser>
          <c:idx val="3"/>
          <c:order val="3"/>
          <c:tx>
            <c:strRef>
              <c:f>'% PA con adec dustr aca ing'!$F$2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PA con adec dustr aca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PA con adec dustr aca ing'!$F$3:$F$10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D34-4305-84DD-1801DEB0E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39997728"/>
        <c:axId val="1339995552"/>
      </c:barChart>
      <c:catAx>
        <c:axId val="1339997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39995552"/>
        <c:crosses val="autoZero"/>
        <c:auto val="1"/>
        <c:lblAlgn val="ctr"/>
        <c:lblOffset val="100"/>
        <c:noMultiLvlLbl val="0"/>
      </c:catAx>
      <c:valAx>
        <c:axId val="13399955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3999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08778069407991"/>
          <c:y val="0.90935004502351302"/>
          <c:w val="0.52030062908803065"/>
          <c:h val="5.4775521144416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'ingreso ing'!$C$3</c:f>
              <c:strCache>
                <c:ptCount val="1"/>
                <c:pt idx="0">
                  <c:v>Sep-Dic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ing'!$B$4:$B$13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Lic. En Gestión de Negocios y Proyectoso</c:v>
                </c:pt>
                <c:pt idx="4">
                  <c:v>Mecatrónica</c:v>
                </c:pt>
                <c:pt idx="5">
                  <c:v>Energías Renovables</c:v>
                </c:pt>
                <c:pt idx="6">
                  <c:v>Desarrollo Turístico Sustentable</c:v>
                </c:pt>
                <c:pt idx="7">
                  <c:v>Lic. En Gestión y Desarrollo Turistico</c:v>
                </c:pt>
                <c:pt idx="8">
                  <c:v>Gastronomía</c:v>
                </c:pt>
                <c:pt idx="9">
                  <c:v>Tecnologías de la Información y Comunicación</c:v>
                </c:pt>
              </c:strCache>
            </c:strRef>
          </c:cat>
          <c:val>
            <c:numRef>
              <c:f>'ingreso ing'!$C$4:$C$13</c:f>
              <c:numCache>
                <c:formatCode>General</c:formatCode>
                <c:ptCount val="10"/>
                <c:pt idx="0">
                  <c:v>48</c:v>
                </c:pt>
                <c:pt idx="1">
                  <c:v>41</c:v>
                </c:pt>
                <c:pt idx="2">
                  <c:v>124</c:v>
                </c:pt>
                <c:pt idx="4">
                  <c:v>79</c:v>
                </c:pt>
                <c:pt idx="5">
                  <c:v>25</c:v>
                </c:pt>
                <c:pt idx="6">
                  <c:v>48</c:v>
                </c:pt>
                <c:pt idx="8">
                  <c:v>63</c:v>
                </c:pt>
                <c:pt idx="9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DF-4BD3-A0AF-87A036120C2A}"/>
            </c:ext>
          </c:extLst>
        </c:ser>
        <c:ser>
          <c:idx val="1"/>
          <c:order val="1"/>
          <c:tx>
            <c:strRef>
              <c:f>'ingreso ing'!$D$3</c:f>
              <c:strCache>
                <c:ptCount val="1"/>
                <c:pt idx="0">
                  <c:v>Sep-Dic 2017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ing'!$B$4:$B$13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Lic. En Gestión de Negocios y Proyectoso</c:v>
                </c:pt>
                <c:pt idx="4">
                  <c:v>Mecatrónica</c:v>
                </c:pt>
                <c:pt idx="5">
                  <c:v>Energías Renovables</c:v>
                </c:pt>
                <c:pt idx="6">
                  <c:v>Desarrollo Turístico Sustentable</c:v>
                </c:pt>
                <c:pt idx="7">
                  <c:v>Lic. En Gestión y Desarrollo Turistico</c:v>
                </c:pt>
                <c:pt idx="8">
                  <c:v>Gastronomía</c:v>
                </c:pt>
                <c:pt idx="9">
                  <c:v>Tecnologías de la Información y Comunicación</c:v>
                </c:pt>
              </c:strCache>
            </c:strRef>
          </c:cat>
          <c:val>
            <c:numRef>
              <c:f>'ingreso ing'!$D$4:$D$13</c:f>
              <c:numCache>
                <c:formatCode>General</c:formatCode>
                <c:ptCount val="10"/>
                <c:pt idx="0">
                  <c:v>29</c:v>
                </c:pt>
                <c:pt idx="1">
                  <c:v>39</c:v>
                </c:pt>
                <c:pt idx="2">
                  <c:v>124</c:v>
                </c:pt>
                <c:pt idx="4">
                  <c:v>78</c:v>
                </c:pt>
                <c:pt idx="5">
                  <c:v>25</c:v>
                </c:pt>
                <c:pt idx="6">
                  <c:v>63</c:v>
                </c:pt>
                <c:pt idx="8">
                  <c:v>62</c:v>
                </c:pt>
                <c:pt idx="9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DF-4BD3-A0AF-87A036120C2A}"/>
            </c:ext>
          </c:extLst>
        </c:ser>
        <c:ser>
          <c:idx val="2"/>
          <c:order val="2"/>
          <c:tx>
            <c:strRef>
              <c:f>'ingreso ing'!$E$3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ing'!$B$4:$B$13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Lic. En Gestión de Negocios y Proyectoso</c:v>
                </c:pt>
                <c:pt idx="4">
                  <c:v>Mecatrónica</c:v>
                </c:pt>
                <c:pt idx="5">
                  <c:v>Energías Renovables</c:v>
                </c:pt>
                <c:pt idx="6">
                  <c:v>Desarrollo Turístico Sustentable</c:v>
                </c:pt>
                <c:pt idx="7">
                  <c:v>Lic. En Gestión y Desarrollo Turistico</c:v>
                </c:pt>
                <c:pt idx="8">
                  <c:v>Gastronomía</c:v>
                </c:pt>
                <c:pt idx="9">
                  <c:v>Tecnologías de la Información y Comunicación</c:v>
                </c:pt>
              </c:strCache>
            </c:strRef>
          </c:cat>
          <c:val>
            <c:numRef>
              <c:f>'ingreso ing'!$E$4:$E$13</c:f>
              <c:numCache>
                <c:formatCode>General</c:formatCode>
                <c:ptCount val="10"/>
                <c:pt idx="0">
                  <c:v>29</c:v>
                </c:pt>
                <c:pt idx="1">
                  <c:v>66</c:v>
                </c:pt>
                <c:pt idx="2">
                  <c:v>98</c:v>
                </c:pt>
                <c:pt idx="4">
                  <c:v>78</c:v>
                </c:pt>
                <c:pt idx="5">
                  <c:v>23</c:v>
                </c:pt>
                <c:pt idx="6">
                  <c:v>43</c:v>
                </c:pt>
                <c:pt idx="8">
                  <c:v>101</c:v>
                </c:pt>
                <c:pt idx="9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DF-4BD3-A0AF-87A036120C2A}"/>
            </c:ext>
          </c:extLst>
        </c:ser>
        <c:ser>
          <c:idx val="3"/>
          <c:order val="3"/>
          <c:tx>
            <c:strRef>
              <c:f>'ingreso ing'!$F$3</c:f>
              <c:strCache>
                <c:ptCount val="1"/>
                <c:pt idx="0">
                  <c:v>Sep-Dic 2019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ing'!$B$4:$B$13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Lic. En Gestión de Negocios y Proyectoso</c:v>
                </c:pt>
                <c:pt idx="4">
                  <c:v>Mecatrónica</c:v>
                </c:pt>
                <c:pt idx="5">
                  <c:v>Energías Renovables</c:v>
                </c:pt>
                <c:pt idx="6">
                  <c:v>Desarrollo Turístico Sustentable</c:v>
                </c:pt>
                <c:pt idx="7">
                  <c:v>Lic. En Gestión y Desarrollo Turistico</c:v>
                </c:pt>
                <c:pt idx="8">
                  <c:v>Gastronomía</c:v>
                </c:pt>
                <c:pt idx="9">
                  <c:v>Tecnologías de la Información y Comunicación</c:v>
                </c:pt>
              </c:strCache>
            </c:strRef>
          </c:cat>
          <c:val>
            <c:numRef>
              <c:f>'ingreso ing'!$F$4:$F$13</c:f>
              <c:numCache>
                <c:formatCode>General</c:formatCode>
                <c:ptCount val="10"/>
                <c:pt idx="0">
                  <c:v>33</c:v>
                </c:pt>
                <c:pt idx="1">
                  <c:v>57</c:v>
                </c:pt>
                <c:pt idx="3">
                  <c:v>100</c:v>
                </c:pt>
                <c:pt idx="4">
                  <c:v>91</c:v>
                </c:pt>
                <c:pt idx="5">
                  <c:v>50</c:v>
                </c:pt>
                <c:pt idx="7">
                  <c:v>59</c:v>
                </c:pt>
                <c:pt idx="8">
                  <c:v>75</c:v>
                </c:pt>
                <c:pt idx="9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DF-4BD3-A0AF-87A036120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49328944"/>
        <c:axId val="1249324048"/>
      </c:barChart>
      <c:catAx>
        <c:axId val="1249328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49324048"/>
        <c:crosses val="autoZero"/>
        <c:auto val="1"/>
        <c:lblAlgn val="ctr"/>
        <c:lblOffset val="100"/>
        <c:noMultiLvlLbl val="0"/>
      </c:catAx>
      <c:valAx>
        <c:axId val="1249324048"/>
        <c:scaling>
          <c:orientation val="minMax"/>
          <c:min val="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4932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30476943520143"/>
          <c:y val="3.5045785299033121E-2"/>
          <c:w val="0.57079607726858406"/>
          <c:h val="0.842978324796410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'Cumplim de prog tsu'!$C$2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 de prog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Gastonomía</c:v>
                </c:pt>
                <c:pt idx="11">
                  <c:v>Tecnologías de la Información y Comunicación</c:v>
                </c:pt>
                <c:pt idx="12">
                  <c:v>Tecnologías de la Información  Desarrollo de Software Multiplataforma</c:v>
                </c:pt>
              </c:strCache>
            </c:strRef>
          </c:cat>
          <c:val>
            <c:numRef>
              <c:f>'Cumplim de prog tsu'!$C$3:$C$15</c:f>
              <c:numCache>
                <c:formatCode>General</c:formatCode>
                <c:ptCount val="13"/>
                <c:pt idx="0">
                  <c:v>97</c:v>
                </c:pt>
                <c:pt idx="1">
                  <c:v>100</c:v>
                </c:pt>
                <c:pt idx="2">
                  <c:v>98</c:v>
                </c:pt>
                <c:pt idx="3">
                  <c:v>97</c:v>
                </c:pt>
                <c:pt idx="4">
                  <c:v>95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E5-4FDB-AC5A-7DB97FA6513F}"/>
            </c:ext>
          </c:extLst>
        </c:ser>
        <c:ser>
          <c:idx val="1"/>
          <c:order val="1"/>
          <c:tx>
            <c:strRef>
              <c:f>'Cumplim de prog tsu'!$D$2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 de prog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Gastonomía</c:v>
                </c:pt>
                <c:pt idx="11">
                  <c:v>Tecnologías de la Información y Comunicación</c:v>
                </c:pt>
                <c:pt idx="12">
                  <c:v>Tecnologías de la Información  Desarrollo de Software Multiplataforma</c:v>
                </c:pt>
              </c:strCache>
            </c:strRef>
          </c:cat>
          <c:val>
            <c:numRef>
              <c:f>'Cumplim de prog tsu'!$D$3:$D$15</c:f>
              <c:numCache>
                <c:formatCode>General</c:formatCode>
                <c:ptCount val="13"/>
                <c:pt idx="0">
                  <c:v>100</c:v>
                </c:pt>
                <c:pt idx="1">
                  <c:v>99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E5-4FDB-AC5A-7DB97FA6513F}"/>
            </c:ext>
          </c:extLst>
        </c:ser>
        <c:ser>
          <c:idx val="2"/>
          <c:order val="2"/>
          <c:tx>
            <c:strRef>
              <c:f>'Cumplim de prog tsu'!$E$2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 de prog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Gastonomía</c:v>
                </c:pt>
                <c:pt idx="11">
                  <c:v>Tecnologías de la Información y Comunicación</c:v>
                </c:pt>
                <c:pt idx="12">
                  <c:v>Tecnologías de la Información  Desarrollo de Software Multiplataforma</c:v>
                </c:pt>
              </c:strCache>
            </c:strRef>
          </c:cat>
          <c:val>
            <c:numRef>
              <c:f>'Cumplim de prog tsu'!$E$3:$E$15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98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E5-4FDB-AC5A-7DB97FA6513F}"/>
            </c:ext>
          </c:extLst>
        </c:ser>
        <c:ser>
          <c:idx val="3"/>
          <c:order val="3"/>
          <c:tx>
            <c:strRef>
              <c:f>'Cumplim de prog tsu'!$F$2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 de prog tsu'!$B$3:$B$15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Gastonomía</c:v>
                </c:pt>
                <c:pt idx="11">
                  <c:v>Tecnologías de la Información y Comunicación</c:v>
                </c:pt>
                <c:pt idx="12">
                  <c:v>Tecnologías de la Información  Desarrollo de Software Multiplataforma</c:v>
                </c:pt>
              </c:strCache>
            </c:strRef>
          </c:cat>
          <c:val>
            <c:numRef>
              <c:f>'Cumplim de prog tsu'!$F$3:$F$15</c:f>
              <c:numCache>
                <c:formatCode>General</c:formatCode>
                <c:ptCount val="13"/>
                <c:pt idx="0">
                  <c:v>89</c:v>
                </c:pt>
                <c:pt idx="1">
                  <c:v>100</c:v>
                </c:pt>
                <c:pt idx="4">
                  <c:v>97</c:v>
                </c:pt>
                <c:pt idx="5">
                  <c:v>100</c:v>
                </c:pt>
                <c:pt idx="6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BE5-4FDB-AC5A-7DB97FA65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39997184"/>
        <c:axId val="1339991200"/>
      </c:barChart>
      <c:catAx>
        <c:axId val="1339997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39991200"/>
        <c:crosses val="autoZero"/>
        <c:auto val="1"/>
        <c:lblAlgn val="ctr"/>
        <c:lblOffset val="100"/>
        <c:noMultiLvlLbl val="0"/>
      </c:catAx>
      <c:valAx>
        <c:axId val="1339991200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3999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968262120955234"/>
          <c:y val="0.94966115984064003"/>
          <c:w val="0.39008072120219356"/>
          <c:h val="3.5039684443870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'Cumplim de prog Ing'!$C$2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 de prog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'Cumplim de prog Ing'!$C$3:$C$10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68-4E34-B78B-99BE243A96A7}"/>
            </c:ext>
          </c:extLst>
        </c:ser>
        <c:ser>
          <c:idx val="1"/>
          <c:order val="1"/>
          <c:tx>
            <c:strRef>
              <c:f>'Cumplim de prog Ing'!$D$2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 de prog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'Cumplim de prog Ing'!$D$3:$D$10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68-4E34-B78B-99BE243A96A7}"/>
            </c:ext>
          </c:extLst>
        </c:ser>
        <c:ser>
          <c:idx val="2"/>
          <c:order val="2"/>
          <c:tx>
            <c:strRef>
              <c:f>'Cumplim de prog Ing'!$E$2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 de prog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'Cumplim de prog Ing'!$E$3:$E$10</c:f>
              <c:numCache>
                <c:formatCode>General</c:formatCode>
                <c:ptCount val="8"/>
                <c:pt idx="0">
                  <c:v>100</c:v>
                </c:pt>
                <c:pt idx="1">
                  <c:v>99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68-4E34-B78B-99BE243A96A7}"/>
            </c:ext>
          </c:extLst>
        </c:ser>
        <c:ser>
          <c:idx val="3"/>
          <c:order val="3"/>
          <c:tx>
            <c:strRef>
              <c:f>'Cumplim de prog Ing'!$F$2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rgbClr val="FF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 de prog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'Cumplim de prog Ing'!$F$3:$F$10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68-4E34-B78B-99BE243A9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43933200"/>
        <c:axId val="1343937552"/>
      </c:barChart>
      <c:catAx>
        <c:axId val="1343933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43937552"/>
        <c:crosses val="autoZero"/>
        <c:auto val="1"/>
        <c:lblAlgn val="ctr"/>
        <c:lblOffset val="100"/>
        <c:noMultiLvlLbl val="0"/>
      </c:catAx>
      <c:valAx>
        <c:axId val="13439375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4393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'% terminac esta tsu'!$B$2</c:f>
              <c:strCache>
                <c:ptCount val="1"/>
                <c:pt idx="0">
                  <c:v>May – Ago 2016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'% terminac esta tsu'!$A$3:$A$10</c:f>
              <c:strCache>
                <c:ptCount val="8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Turismo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terminac esta tsu'!$B$3:$B$10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F8-4A6B-8AC5-2EF6986C6BB8}"/>
            </c:ext>
          </c:extLst>
        </c:ser>
        <c:ser>
          <c:idx val="1"/>
          <c:order val="1"/>
          <c:tx>
            <c:strRef>
              <c:f>'% terminac esta tsu'!$C$2</c:f>
              <c:strCache>
                <c:ptCount val="1"/>
                <c:pt idx="0">
                  <c:v>May – Ago  2017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'% terminac esta tsu'!$A$3:$A$10</c:f>
              <c:strCache>
                <c:ptCount val="8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Turismo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terminac esta tsu'!$C$3:$C$10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F8-4A6B-8AC5-2EF6986C6BB8}"/>
            </c:ext>
          </c:extLst>
        </c:ser>
        <c:ser>
          <c:idx val="2"/>
          <c:order val="2"/>
          <c:tx>
            <c:strRef>
              <c:f>'% terminac esta tsu'!$D$2</c:f>
              <c:strCache>
                <c:ptCount val="1"/>
                <c:pt idx="0">
                  <c:v>May – Ago 2018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'% terminac esta tsu'!$A$3:$A$10</c:f>
              <c:strCache>
                <c:ptCount val="8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Turismo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terminac esta tsu'!$D$3:$D$10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F8-4A6B-8AC5-2EF6986C6BB8}"/>
            </c:ext>
          </c:extLst>
        </c:ser>
        <c:ser>
          <c:idx val="3"/>
          <c:order val="3"/>
          <c:tx>
            <c:strRef>
              <c:f>'% terminac esta tsu'!$E$2</c:f>
              <c:strCache>
                <c:ptCount val="1"/>
                <c:pt idx="0">
                  <c:v>May – Ago 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'% terminac esta tsu'!$A$3:$A$10</c:f>
              <c:strCache>
                <c:ptCount val="8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Turismo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terminac esta tsu'!$E$3:$E$10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CF8-4A6B-8AC5-2EF6986C6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3927216"/>
        <c:axId val="1343926128"/>
      </c:barChart>
      <c:catAx>
        <c:axId val="1343927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43926128"/>
        <c:crosses val="autoZero"/>
        <c:auto val="1"/>
        <c:lblAlgn val="ctr"/>
        <c:lblOffset val="100"/>
        <c:noMultiLvlLbl val="0"/>
      </c:catAx>
      <c:valAx>
        <c:axId val="134392612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4392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'% term est ing'!$D$2</c:f>
              <c:strCache>
                <c:ptCount val="1"/>
                <c:pt idx="0">
                  <c:v>Ene  –Abr 2017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'% term est ing'!$C$3:$C$10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term est ing'!$D$3:$D$10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A5-497B-AA3B-E044DE7E7D8B}"/>
            </c:ext>
          </c:extLst>
        </c:ser>
        <c:ser>
          <c:idx val="1"/>
          <c:order val="1"/>
          <c:tx>
            <c:strRef>
              <c:f>'% term est ing'!$E$2</c:f>
              <c:strCache>
                <c:ptCount val="1"/>
                <c:pt idx="0">
                  <c:v>Ene  –Abr 2018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'% term est ing'!$C$3:$C$10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term est ing'!$E$3:$E$10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A5-497B-AA3B-E044DE7E7D8B}"/>
            </c:ext>
          </c:extLst>
        </c:ser>
        <c:ser>
          <c:idx val="2"/>
          <c:order val="2"/>
          <c:tx>
            <c:strRef>
              <c:f>'% term est ing'!$F$2</c:f>
              <c:strCache>
                <c:ptCount val="1"/>
                <c:pt idx="0">
                  <c:v>Ene  –Abr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'% term est ing'!$C$3:$C$10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term est ing'!$F$3:$F$10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A5-497B-AA3B-E044DE7E7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3925584"/>
        <c:axId val="1343929392"/>
      </c:barChart>
      <c:catAx>
        <c:axId val="1343925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43929392"/>
        <c:crosses val="autoZero"/>
        <c:auto val="1"/>
        <c:lblAlgn val="ctr"/>
        <c:lblOffset val="100"/>
        <c:noMultiLvlLbl val="0"/>
      </c:catAx>
      <c:valAx>
        <c:axId val="1343929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4392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37-4AE2-BB4C-8EE29B90DB4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37-4AE2-BB4C-8EE29B90DB40}"/>
              </c:ext>
            </c:extLst>
          </c:dPt>
          <c:dPt>
            <c:idx val="3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F37-4AE2-BB4C-8EE29B90DB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 pesonal aca c d satisfac'!$B$2:$E$2</c:f>
              <c:strCache>
                <c:ptCount val="4"/>
                <c:pt idx="0">
                  <c:v>May- Ago 2018</c:v>
                </c:pt>
                <c:pt idx="1">
                  <c:v>Sep-Dic 2018</c:v>
                </c:pt>
                <c:pt idx="2">
                  <c:v>Ene-Abr 2019</c:v>
                </c:pt>
                <c:pt idx="3">
                  <c:v>May- Ago 2019</c:v>
                </c:pt>
              </c:strCache>
            </c:strRef>
          </c:cat>
          <c:val>
            <c:numRef>
              <c:f>'%  pesonal aca c d satisfac'!$B$3:$E$3</c:f>
              <c:numCache>
                <c:formatCode>General</c:formatCode>
                <c:ptCount val="4"/>
                <c:pt idx="0">
                  <c:v>100</c:v>
                </c:pt>
                <c:pt idx="1">
                  <c:v>96</c:v>
                </c:pt>
                <c:pt idx="2">
                  <c:v>98.4</c:v>
                </c:pt>
                <c:pt idx="3">
                  <c:v>97.4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F37-4AE2-BB4C-8EE29B90D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43937008"/>
        <c:axId val="1343934832"/>
      </c:barChart>
      <c:catAx>
        <c:axId val="1343937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43934832"/>
        <c:crosses val="autoZero"/>
        <c:auto val="1"/>
        <c:lblAlgn val="ctr"/>
        <c:lblOffset val="100"/>
        <c:noMultiLvlLbl val="0"/>
      </c:catAx>
      <c:valAx>
        <c:axId val="1343934832"/>
        <c:scaling>
          <c:orientation val="minMax"/>
          <c:max val="100"/>
          <c:min val="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4393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165100" prst="coolSlant"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165100" prst="coolSlant"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BA-4D66-A0E2-381C27F7950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165100" prst="coolSlant"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BA-4D66-A0E2-381C27F7950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165100" prst="coolSlant"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BA-4D66-A0E2-381C27F7950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165100" prst="coolSlant"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BBA-4D66-A0E2-381C27F795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pers acad c des doc sat ingen'!$A$4:$D$4</c:f>
              <c:strCache>
                <c:ptCount val="4"/>
                <c:pt idx="0">
                  <c:v>May- Ago 2018</c:v>
                </c:pt>
                <c:pt idx="1">
                  <c:v>Sep-Dic 2018</c:v>
                </c:pt>
                <c:pt idx="2">
                  <c:v>Ene-Abr 2019</c:v>
                </c:pt>
                <c:pt idx="3">
                  <c:v>May- Ago 2019</c:v>
                </c:pt>
              </c:strCache>
            </c:strRef>
          </c:cat>
          <c:val>
            <c:numRef>
              <c:f>'% pers acad c des doc sat ingen'!$A$5:$D$5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98.5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BBA-4D66-A0E2-381C27F79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43930480"/>
        <c:axId val="1343931024"/>
      </c:barChart>
      <c:catAx>
        <c:axId val="1343930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43931024"/>
        <c:crosses val="autoZero"/>
        <c:auto val="1"/>
        <c:lblAlgn val="ctr"/>
        <c:lblOffset val="100"/>
        <c:noMultiLvlLbl val="0"/>
      </c:catAx>
      <c:valAx>
        <c:axId val="1343931024"/>
        <c:scaling>
          <c:orientation val="minMax"/>
          <c:max val="100"/>
          <c:min val="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4393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152400" h="50800" prst="softRound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152400" h="508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F3-4E1B-8C5A-ADF6C044668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152400" h="508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F3-4E1B-8C5A-ADF6C044668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152400" h="508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F3-4E1B-8C5A-ADF6C04466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de per aca c desem en gest ac'!$A$1:$D$1</c:f>
              <c:strCache>
                <c:ptCount val="4"/>
                <c:pt idx="0">
                  <c:v>May- Ago 2018</c:v>
                </c:pt>
                <c:pt idx="1">
                  <c:v>Sep-Dic 2018</c:v>
                </c:pt>
                <c:pt idx="2">
                  <c:v>Ene-Abr 2019</c:v>
                </c:pt>
                <c:pt idx="3">
                  <c:v>May- Ago 2019</c:v>
                </c:pt>
              </c:strCache>
            </c:strRef>
          </c:cat>
          <c:val>
            <c:numRef>
              <c:f>'% de per aca c desem en gest ac'!$A$2:$D$2</c:f>
              <c:numCache>
                <c:formatCode>General</c:formatCode>
                <c:ptCount val="4"/>
                <c:pt idx="0">
                  <c:v>97.1</c:v>
                </c:pt>
                <c:pt idx="1">
                  <c:v>97.5</c:v>
                </c:pt>
                <c:pt idx="2">
                  <c:v>98.5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2F3-4E1B-8C5A-ADF6C0446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43940816"/>
        <c:axId val="1343932656"/>
      </c:barChart>
      <c:catAx>
        <c:axId val="1343940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43932656"/>
        <c:crosses val="autoZero"/>
        <c:auto val="1"/>
        <c:lblAlgn val="ctr"/>
        <c:lblOffset val="100"/>
        <c:noMultiLvlLbl val="0"/>
      </c:catAx>
      <c:valAx>
        <c:axId val="1343932656"/>
        <c:scaling>
          <c:orientation val="minMax"/>
          <c:max val="100"/>
          <c:min val="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4394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harsh" dir="t"/>
            </a:scene3d>
            <a:sp3d prstMaterial="matte">
              <a:bevelT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harsh" dir="t"/>
              </a:scene3d>
              <a:sp3d prstMaterial="matte">
                <a:bevelT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69-4F15-829D-7000EDC0BF3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harsh" dir="t"/>
              </a:scene3d>
              <a:sp3d prstMaterial="matte">
                <a:bevelT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69-4F15-829D-7000EDC0BF32}"/>
              </c:ext>
            </c:extLst>
          </c:dPt>
          <c:dPt>
            <c:idx val="3"/>
            <c:invertIfNegative val="0"/>
            <c:bubble3D val="0"/>
            <c:spPr>
              <a:solidFill>
                <a:srgbClr val="FFFF99"/>
              </a:solidFill>
              <a:ln>
                <a:noFill/>
              </a:ln>
              <a:effectLst/>
              <a:scene3d>
                <a:camera prst="orthographicFront"/>
                <a:lightRig rig="harsh" dir="t"/>
              </a:scene3d>
              <a:sp3d prstMaterial="matte">
                <a:bevelT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069-4F15-829D-7000EDC0BF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'%de pesonal acad c de tutoria'!$A$3:$D$3</c:f>
              <c:strCache>
                <c:ptCount val="4"/>
                <c:pt idx="0">
                  <c:v>May- Abr 2018</c:v>
                </c:pt>
                <c:pt idx="1">
                  <c:v>Sep-Dic 2018</c:v>
                </c:pt>
                <c:pt idx="2">
                  <c:v>Ene-Ago 2019</c:v>
                </c:pt>
                <c:pt idx="3">
                  <c:v>May- Ago 2019</c:v>
                </c:pt>
              </c:strCache>
            </c:strRef>
          </c:cat>
          <c:val>
            <c:numRef>
              <c:f>'%de pesonal acad c de tutoria'!$A$4:$D$4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96.3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069-4F15-829D-7000EDC0B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43935920"/>
        <c:axId val="1343936464"/>
      </c:barChart>
      <c:catAx>
        <c:axId val="1343935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43936464"/>
        <c:crosses val="autoZero"/>
        <c:auto val="1"/>
        <c:lblAlgn val="ctr"/>
        <c:lblOffset val="100"/>
        <c:noMultiLvlLbl val="0"/>
      </c:catAx>
      <c:valAx>
        <c:axId val="1343936464"/>
        <c:scaling>
          <c:orientation val="minMax"/>
          <c:max val="100"/>
          <c:min val="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4393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flood" dir="t"/>
            </a:scene3d>
            <a:sp3d prstMaterial="dkEdge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99"/>
              </a:solidFill>
              <a:ln>
                <a:noFill/>
              </a:ln>
              <a:effectLst/>
              <a:scene3d>
                <a:camera prst="orthographicFront"/>
                <a:lightRig rig="flood" dir="t"/>
              </a:scene3d>
              <a:sp3d prstMaterial="dkEdge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70-4C22-B965-441AAD6BF16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flood" dir="t"/>
              </a:scene3d>
              <a:sp3d prstMaterial="dkEdge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70-4C22-B965-441AAD6BF16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flood" dir="t"/>
              </a:scene3d>
              <a:sp3d prstMaterial="dkEdge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F70-4C22-B965-441AAD6BF16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flood" dir="t"/>
              </a:scene3d>
              <a:sp3d prstMaterial="dkEdge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F70-4C22-B965-441AAD6BF1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Dir PE con dese satisf'!$A$3:$D$3</c:f>
              <c:strCache>
                <c:ptCount val="4"/>
                <c:pt idx="0">
                  <c:v>May- Ago 2018</c:v>
                </c:pt>
                <c:pt idx="1">
                  <c:v>Sep-Dic 2018</c:v>
                </c:pt>
                <c:pt idx="2">
                  <c:v>Ene-Abr 2019</c:v>
                </c:pt>
                <c:pt idx="3">
                  <c:v>May- Ago 2019</c:v>
                </c:pt>
              </c:strCache>
            </c:strRef>
          </c:cat>
          <c:val>
            <c:numRef>
              <c:f>'% Dir PE con dese satisf'!$A$4:$D$4</c:f>
              <c:numCache>
                <c:formatCode>General</c:formatCode>
                <c:ptCount val="4"/>
                <c:pt idx="0">
                  <c:v>80</c:v>
                </c:pt>
                <c:pt idx="1">
                  <c:v>91</c:v>
                </c:pt>
                <c:pt idx="2">
                  <c:v>91</c:v>
                </c:pt>
                <c:pt idx="3">
                  <c:v>77.7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F70-4C22-B965-441AAD6BF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43939184"/>
        <c:axId val="1355615600"/>
      </c:barChart>
      <c:catAx>
        <c:axId val="134393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55615600"/>
        <c:crosses val="autoZero"/>
        <c:auto val="1"/>
        <c:lblAlgn val="ctr"/>
        <c:lblOffset val="100"/>
        <c:noMultiLvlLbl val="0"/>
      </c:catAx>
      <c:valAx>
        <c:axId val="1355615600"/>
        <c:scaling>
          <c:orientation val="minMax"/>
          <c:max val="95"/>
          <c:min val="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4393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morning" dir="t"/>
            </a:scene3d>
            <a:sp3d prstMaterial="softEdge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noFill/>
              </a:ln>
              <a:effectLst/>
              <a:scene3d>
                <a:camera prst="orthographicFront"/>
                <a:lightRig rig="morning" dir="t"/>
              </a:scene3d>
              <a:sp3d prstMaterial="softEdge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29-4A0C-849A-04E02BF429DE}"/>
              </c:ext>
            </c:extLst>
          </c:dPt>
          <c:dPt>
            <c:idx val="1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  <a:scene3d>
                <a:camera prst="orthographicFront"/>
                <a:lightRig rig="morning" dir="t"/>
              </a:scene3d>
              <a:sp3d prstMaterial="softEdge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29-4A0C-849A-04E02BF429D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morning" dir="t"/>
              </a:scene3d>
              <a:sp3d prstMaterial="softEdge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29-4A0C-849A-04E02BF429DE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morning" dir="t"/>
              </a:scene3d>
              <a:sp3d prstMaterial="softEdge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29-4A0C-849A-04E02BF429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pers acad desemp tutoria ing'!$A$4:$D$4</c:f>
              <c:strCache>
                <c:ptCount val="4"/>
                <c:pt idx="0">
                  <c:v>May- Ago 2018</c:v>
                </c:pt>
                <c:pt idx="1">
                  <c:v>Sep-Dic 2018</c:v>
                </c:pt>
                <c:pt idx="2">
                  <c:v>Ene-Abr 2019</c:v>
                </c:pt>
                <c:pt idx="3">
                  <c:v>May- Ago 2019</c:v>
                </c:pt>
              </c:strCache>
            </c:strRef>
          </c:cat>
          <c:val>
            <c:numRef>
              <c:f>'% pers acad desemp tutoria ing'!$A$5:$D$5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729-4A0C-849A-04E02BF42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55621040"/>
        <c:axId val="1355616144"/>
      </c:barChart>
      <c:catAx>
        <c:axId val="1355621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55616144"/>
        <c:crosses val="autoZero"/>
        <c:auto val="1"/>
        <c:lblAlgn val="ctr"/>
        <c:lblOffset val="100"/>
        <c:noMultiLvlLbl val="0"/>
      </c:catAx>
      <c:valAx>
        <c:axId val="1355616144"/>
        <c:scaling>
          <c:orientation val="minMax"/>
          <c:max val="100"/>
          <c:min val="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5562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105524980315366"/>
          <c:y val="6.4935697143156945E-2"/>
          <c:w val="0.51492451522504223"/>
          <c:h val="0.826301948039666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'Matricula TSU'!$B$2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'Matricula TSU'!$A$3:$A$16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Área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'Matricula TSU'!$B$3:$B$16</c:f>
              <c:numCache>
                <c:formatCode>General</c:formatCode>
                <c:ptCount val="14"/>
                <c:pt idx="0">
                  <c:v>89</c:v>
                </c:pt>
                <c:pt idx="1">
                  <c:v>161</c:v>
                </c:pt>
                <c:pt idx="2">
                  <c:v>225</c:v>
                </c:pt>
                <c:pt idx="4">
                  <c:v>184</c:v>
                </c:pt>
                <c:pt idx="7">
                  <c:v>76</c:v>
                </c:pt>
                <c:pt idx="8">
                  <c:v>120</c:v>
                </c:pt>
                <c:pt idx="11">
                  <c:v>224</c:v>
                </c:pt>
                <c:pt idx="12">
                  <c:v>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16-43A4-9221-29869F7EE35C}"/>
            </c:ext>
          </c:extLst>
        </c:ser>
        <c:ser>
          <c:idx val="1"/>
          <c:order val="1"/>
          <c:tx>
            <c:strRef>
              <c:f>'Matricula TSU'!$C$2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  <a:bevelB w="241300"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'Matricula TSU'!$A$3:$A$16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Área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'Matricula TSU'!$C$3:$C$16</c:f>
              <c:numCache>
                <c:formatCode>General</c:formatCode>
                <c:ptCount val="14"/>
                <c:pt idx="0">
                  <c:v>116</c:v>
                </c:pt>
                <c:pt idx="1">
                  <c:v>167</c:v>
                </c:pt>
                <c:pt idx="2">
                  <c:v>283</c:v>
                </c:pt>
                <c:pt idx="4">
                  <c:v>228</c:v>
                </c:pt>
                <c:pt idx="7">
                  <c:v>139</c:v>
                </c:pt>
                <c:pt idx="11">
                  <c:v>247</c:v>
                </c:pt>
                <c:pt idx="12">
                  <c:v>182</c:v>
                </c:pt>
                <c:pt idx="13">
                  <c:v>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16-43A4-9221-29869F7EE35C}"/>
            </c:ext>
          </c:extLst>
        </c:ser>
        <c:ser>
          <c:idx val="2"/>
          <c:order val="2"/>
          <c:tx>
            <c:strRef>
              <c:f>'Matricula TSU'!$D$2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'Matricula TSU'!$A$3:$A$16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Área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'Matricula TSU'!$D$3:$D$16</c:f>
              <c:numCache>
                <c:formatCode>General</c:formatCode>
                <c:ptCount val="14"/>
                <c:pt idx="0">
                  <c:v>90</c:v>
                </c:pt>
                <c:pt idx="1">
                  <c:v>155</c:v>
                </c:pt>
                <c:pt idx="2">
                  <c:v>221</c:v>
                </c:pt>
                <c:pt idx="5">
                  <c:v>191</c:v>
                </c:pt>
                <c:pt idx="6">
                  <c:v>48</c:v>
                </c:pt>
                <c:pt idx="7">
                  <c:v>121</c:v>
                </c:pt>
                <c:pt idx="9">
                  <c:v>48</c:v>
                </c:pt>
                <c:pt idx="10">
                  <c:v>90</c:v>
                </c:pt>
                <c:pt idx="11">
                  <c:v>217</c:v>
                </c:pt>
                <c:pt idx="13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16-43A4-9221-29869F7EE35C}"/>
            </c:ext>
          </c:extLst>
        </c:ser>
        <c:ser>
          <c:idx val="3"/>
          <c:order val="3"/>
          <c:tx>
            <c:strRef>
              <c:f>'Matricula TSU'!$E$2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prst="divo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'Matricula TSU'!$A$3:$A$16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Área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'Matricula TSU'!$E$3:$E$16</c:f>
              <c:numCache>
                <c:formatCode>General</c:formatCode>
                <c:ptCount val="14"/>
                <c:pt idx="0">
                  <c:v>78</c:v>
                </c:pt>
                <c:pt idx="1">
                  <c:v>149</c:v>
                </c:pt>
                <c:pt idx="3">
                  <c:v>188</c:v>
                </c:pt>
                <c:pt idx="5">
                  <c:v>157</c:v>
                </c:pt>
                <c:pt idx="6">
                  <c:v>47</c:v>
                </c:pt>
                <c:pt idx="7">
                  <c:v>118</c:v>
                </c:pt>
                <c:pt idx="9">
                  <c:v>45</c:v>
                </c:pt>
                <c:pt idx="10">
                  <c:v>87</c:v>
                </c:pt>
                <c:pt idx="11">
                  <c:v>195</c:v>
                </c:pt>
                <c:pt idx="13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216-43A4-9221-29869F7EE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1249325136"/>
        <c:axId val="1249325680"/>
      </c:barChart>
      <c:catAx>
        <c:axId val="1249325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249325680"/>
        <c:crosses val="autoZero"/>
        <c:auto val="1"/>
        <c:lblAlgn val="ctr"/>
        <c:lblOffset val="100"/>
        <c:noMultiLvlLbl val="0"/>
      </c:catAx>
      <c:valAx>
        <c:axId val="1249325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4932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No. de Visistas Realizadas</a:t>
            </a:r>
          </a:p>
        </c:rich>
      </c:tx>
      <c:layout>
        <c:manualLayout>
          <c:xMode val="edge"/>
          <c:yMode val="edge"/>
          <c:x val="0.3552830297106615"/>
          <c:y val="0.17962273633743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Hoja5!$D$4</c:f>
              <c:strCache>
                <c:ptCount val="1"/>
                <c:pt idx="0">
                  <c:v>NO. DE  VISITAS REALIZADAS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woPt" dir="t"/>
            </a:scene3d>
            <a:sp3d prstMaterial="dkEdge">
              <a:bevelT w="165100" prst="coolSlant"/>
              <a:bevelB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Hoja5!$B$5:$B$15</c15:sqref>
                  </c15:fullRef>
                </c:ext>
              </c:extLst>
              <c:f>(Hoja5!$B$5:$B$6,Hoja5!$B$8,Hoja5!$B$10,Hoja5!$B$12:$B$13,Hoja5!$B$15)</c:f>
              <c:strCache>
                <c:ptCount val="7"/>
                <c:pt idx="0">
                  <c:v>TSU e  Ingeniería en TIC.</c:v>
                </c:pt>
                <c:pt idx="1">
                  <c:v>Administración y Evaluación de Proyectos e IDEPS</c:v>
                </c:pt>
                <c:pt idx="2">
                  <c:v>TSU en Mecánica e Ing. en  Metalmecánica</c:v>
                </c:pt>
                <c:pt idx="3">
                  <c:v>Turismo, Gastronomía, Desarrollo Turístico Sustentable</c:v>
                </c:pt>
                <c:pt idx="4">
                  <c:v>TSU en PROCAL, Ing. en  PROBIO, Licencia Profesional en Seguridad e Inocuidad Alimentaria.</c:v>
                </c:pt>
                <c:pt idx="5">
                  <c:v>TSU  e Ingeniería en Mecatrónica, TSU e  Ingeniería en Energías Renovables</c:v>
                </c:pt>
                <c:pt idx="6">
                  <c:v>Total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Hoja5!$D$5:$D$15</c15:sqref>
                  </c15:fullRef>
                </c:ext>
              </c:extLst>
              <c:f>(Hoja5!$D$5:$D$6,Hoja5!$D$8,Hoja5!$D$10,Hoja5!$D$12:$D$13,Hoja5!$D$15)</c:f>
              <c:numCache>
                <c:formatCode>General</c:formatCode>
                <c:ptCount val="7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29</c:v>
                </c:pt>
                <c:pt idx="4">
                  <c:v>7</c:v>
                </c:pt>
                <c:pt idx="5">
                  <c:v>17</c:v>
                </c:pt>
                <c:pt idx="6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51-43AF-809D-72E96BAEC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355621584"/>
        <c:axId val="1355625936"/>
      </c:barChart>
      <c:catAx>
        <c:axId val="135562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8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55625936"/>
        <c:crosses val="autoZero"/>
        <c:auto val="1"/>
        <c:lblAlgn val="ctr"/>
        <c:lblOffset val="100"/>
        <c:noMultiLvlLbl val="0"/>
      </c:catAx>
      <c:valAx>
        <c:axId val="1355625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5562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'Matricula Ing'!$C$2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'Matricula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'Matricula Ing'!$C$3:$C$10</c:f>
              <c:numCache>
                <c:formatCode>General</c:formatCode>
                <c:ptCount val="8"/>
                <c:pt idx="0">
                  <c:v>21</c:v>
                </c:pt>
                <c:pt idx="1">
                  <c:v>26</c:v>
                </c:pt>
                <c:pt idx="2">
                  <c:v>120</c:v>
                </c:pt>
                <c:pt idx="3">
                  <c:v>63</c:v>
                </c:pt>
                <c:pt idx="4">
                  <c:v>21</c:v>
                </c:pt>
                <c:pt idx="5">
                  <c:v>120</c:v>
                </c:pt>
                <c:pt idx="6">
                  <c:v>58</c:v>
                </c:pt>
                <c:pt idx="7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71-42F8-96F0-1635FF26D146}"/>
            </c:ext>
          </c:extLst>
        </c:ser>
        <c:ser>
          <c:idx val="1"/>
          <c:order val="1"/>
          <c:tx>
            <c:strRef>
              <c:f>'Matricula Ing'!$D$2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'Matricula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'Matricula Ing'!$D$3:$D$10</c:f>
              <c:numCache>
                <c:formatCode>General</c:formatCode>
                <c:ptCount val="8"/>
                <c:pt idx="0">
                  <c:v>46</c:v>
                </c:pt>
                <c:pt idx="1">
                  <c:v>90</c:v>
                </c:pt>
                <c:pt idx="2">
                  <c:v>216</c:v>
                </c:pt>
                <c:pt idx="3">
                  <c:v>137</c:v>
                </c:pt>
                <c:pt idx="4">
                  <c:v>43</c:v>
                </c:pt>
                <c:pt idx="5">
                  <c:v>216</c:v>
                </c:pt>
                <c:pt idx="6">
                  <c:v>156</c:v>
                </c:pt>
                <c:pt idx="7">
                  <c:v>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71-42F8-96F0-1635FF26D146}"/>
            </c:ext>
          </c:extLst>
        </c:ser>
        <c:ser>
          <c:idx val="2"/>
          <c:order val="2"/>
          <c:tx>
            <c:strRef>
              <c:f>'Matricula Ing'!$E$2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'Matricula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'Matricula Ing'!$E$3:$E$10</c:f>
              <c:numCache>
                <c:formatCode>General</c:formatCode>
                <c:ptCount val="8"/>
                <c:pt idx="0">
                  <c:v>42</c:v>
                </c:pt>
                <c:pt idx="1">
                  <c:v>98</c:v>
                </c:pt>
                <c:pt idx="2">
                  <c:v>214</c:v>
                </c:pt>
                <c:pt idx="3">
                  <c:v>121</c:v>
                </c:pt>
                <c:pt idx="4">
                  <c:v>46</c:v>
                </c:pt>
                <c:pt idx="5">
                  <c:v>104</c:v>
                </c:pt>
                <c:pt idx="6">
                  <c:v>153</c:v>
                </c:pt>
                <c:pt idx="7">
                  <c:v>130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71-42F8-96F0-1635FF26D146}"/>
            </c:ext>
          </c:extLst>
        </c:ser>
        <c:ser>
          <c:idx val="3"/>
          <c:order val="3"/>
          <c:tx>
            <c:strRef>
              <c:f>'Matricula Ing'!$F$2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'Matricula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'Matricula Ing'!$F$3:$F$10</c:f>
              <c:numCache>
                <c:formatCode>General</c:formatCode>
                <c:ptCount val="8"/>
                <c:pt idx="0">
                  <c:v>68</c:v>
                </c:pt>
                <c:pt idx="1">
                  <c:v>71</c:v>
                </c:pt>
                <c:pt idx="2">
                  <c:v>93</c:v>
                </c:pt>
                <c:pt idx="4">
                  <c:v>25</c:v>
                </c:pt>
                <c:pt idx="5">
                  <c:v>40</c:v>
                </c:pt>
                <c:pt idx="6">
                  <c:v>96</c:v>
                </c:pt>
                <c:pt idx="7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71-42F8-96F0-1635FF26D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9321328"/>
        <c:axId val="1249326768"/>
      </c:barChart>
      <c:catAx>
        <c:axId val="124932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49326768"/>
        <c:crosses val="autoZero"/>
        <c:auto val="1"/>
        <c:lblAlgn val="ctr"/>
        <c:lblOffset val="100"/>
        <c:noMultiLvlLbl val="0"/>
      </c:catAx>
      <c:valAx>
        <c:axId val="124932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4932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'% de alum acreditados tsu'!$B$3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de alum acreditados tsu'!$A$4:$A$17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Adminstración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'% de alum acreditados tsu'!$B$4:$B$17</c:f>
              <c:numCache>
                <c:formatCode>General</c:formatCode>
                <c:ptCount val="14"/>
                <c:pt idx="0">
                  <c:v>92.5</c:v>
                </c:pt>
                <c:pt idx="1">
                  <c:v>90.73</c:v>
                </c:pt>
                <c:pt idx="2">
                  <c:v>99.54</c:v>
                </c:pt>
                <c:pt idx="4">
                  <c:v>96.13</c:v>
                </c:pt>
                <c:pt idx="7">
                  <c:v>97.33</c:v>
                </c:pt>
                <c:pt idx="8">
                  <c:v>97.39</c:v>
                </c:pt>
                <c:pt idx="11">
                  <c:v>98.1</c:v>
                </c:pt>
                <c:pt idx="12">
                  <c:v>98.7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4D-4D9C-8174-265219BA5BE2}"/>
            </c:ext>
          </c:extLst>
        </c:ser>
        <c:ser>
          <c:idx val="1"/>
          <c:order val="1"/>
          <c:tx>
            <c:strRef>
              <c:f>'% de alum acreditados tsu'!$C$3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de alum acreditados tsu'!$A$4:$A$17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Adminstración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'% de alum acreditados tsu'!$C$4:$C$17</c:f>
              <c:numCache>
                <c:formatCode>General</c:formatCode>
                <c:ptCount val="14"/>
                <c:pt idx="0">
                  <c:v>91.21</c:v>
                </c:pt>
                <c:pt idx="1">
                  <c:v>94.81</c:v>
                </c:pt>
                <c:pt idx="2">
                  <c:v>88.05</c:v>
                </c:pt>
                <c:pt idx="5">
                  <c:v>99.37</c:v>
                </c:pt>
                <c:pt idx="6">
                  <c:v>95.74</c:v>
                </c:pt>
                <c:pt idx="7">
                  <c:v>96.83</c:v>
                </c:pt>
                <c:pt idx="9">
                  <c:v>90.38</c:v>
                </c:pt>
                <c:pt idx="10">
                  <c:v>98.94</c:v>
                </c:pt>
                <c:pt idx="11">
                  <c:v>98.65</c:v>
                </c:pt>
                <c:pt idx="12">
                  <c:v>100</c:v>
                </c:pt>
                <c:pt idx="13">
                  <c:v>90.38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4D-4D9C-8174-265219BA5BE2}"/>
            </c:ext>
          </c:extLst>
        </c:ser>
        <c:ser>
          <c:idx val="2"/>
          <c:order val="2"/>
          <c:tx>
            <c:strRef>
              <c:f>'% de alum acreditados tsu'!$D$3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invertIfNegative val="0"/>
          <c:dLbls>
            <c:dLbl>
              <c:idx val="10"/>
              <c:layout>
                <c:manualLayout>
                  <c:x val="-1.904739706265453E-16"/>
                  <c:y val="6.5323875259173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34D-4D9C-8174-265219BA5BE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de alum acreditados tsu'!$A$4:$A$17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Adminstración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'% de alum acreditados tsu'!$D$4:$D$17</c:f>
              <c:numCache>
                <c:formatCode>General</c:formatCode>
                <c:ptCount val="14"/>
                <c:pt idx="0">
                  <c:v>89.53</c:v>
                </c:pt>
                <c:pt idx="1">
                  <c:v>92.05</c:v>
                </c:pt>
                <c:pt idx="2">
                  <c:v>95.43</c:v>
                </c:pt>
                <c:pt idx="5">
                  <c:v>97.44</c:v>
                </c:pt>
                <c:pt idx="6">
                  <c:v>100</c:v>
                </c:pt>
                <c:pt idx="7">
                  <c:v>97.46</c:v>
                </c:pt>
                <c:pt idx="9">
                  <c:v>97.83</c:v>
                </c:pt>
                <c:pt idx="10">
                  <c:v>100</c:v>
                </c:pt>
                <c:pt idx="11">
                  <c:v>96.97</c:v>
                </c:pt>
                <c:pt idx="13">
                  <c:v>95.65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4D-4D9C-8174-265219BA5BE2}"/>
            </c:ext>
          </c:extLst>
        </c:ser>
        <c:ser>
          <c:idx val="3"/>
          <c:order val="3"/>
          <c:tx>
            <c:strRef>
              <c:f>'% de alum acreditados tsu'!$E$3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invertIfNegative val="0"/>
          <c:dLbls>
            <c:dLbl>
              <c:idx val="10"/>
              <c:layout>
                <c:manualLayout>
                  <c:x val="-1.904739706265453E-16"/>
                  <c:y val="-6.5323875259173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34D-4D9C-8174-265219BA5BE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de alum acreditados tsu'!$A$4:$A$17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Adminstración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'% de alum acreditados tsu'!$E$4:$E$17</c:f>
              <c:numCache>
                <c:formatCode>General</c:formatCode>
                <c:ptCount val="14"/>
                <c:pt idx="0">
                  <c:v>97.1</c:v>
                </c:pt>
                <c:pt idx="1">
                  <c:v>89.06</c:v>
                </c:pt>
                <c:pt idx="3">
                  <c:v>98.37</c:v>
                </c:pt>
                <c:pt idx="5">
                  <c:v>96.75</c:v>
                </c:pt>
                <c:pt idx="6">
                  <c:v>100</c:v>
                </c:pt>
                <c:pt idx="7">
                  <c:v>96.52</c:v>
                </c:pt>
                <c:pt idx="9">
                  <c:v>97.69</c:v>
                </c:pt>
                <c:pt idx="10">
                  <c:v>100</c:v>
                </c:pt>
                <c:pt idx="11">
                  <c:v>93.68</c:v>
                </c:pt>
                <c:pt idx="13">
                  <c:v>96.83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34D-4D9C-8174-265219BA5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49322416"/>
        <c:axId val="1249329488"/>
      </c:barChart>
      <c:catAx>
        <c:axId val="1249322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249329488"/>
        <c:crosses val="autoZero"/>
        <c:auto val="1"/>
        <c:lblAlgn val="ctr"/>
        <c:lblOffset val="100"/>
        <c:noMultiLvlLbl val="0"/>
      </c:catAx>
      <c:valAx>
        <c:axId val="1249329488"/>
        <c:scaling>
          <c:orientation val="minMax"/>
          <c:max val="100"/>
          <c:min val="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24932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638291477830913"/>
          <c:y val="0.96325506298610353"/>
          <c:w val="0.48325560765643433"/>
          <c:h val="3.67449370138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'% de alumn acreditados ing-lic'!$C$3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98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de alumn acreditados ing-lic'!$B$4:$B$11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de alumn acreditados ing-lic'!$C$4:$C$11</c:f>
              <c:numCache>
                <c:formatCode>General</c:formatCode>
                <c:ptCount val="8"/>
                <c:pt idx="0">
                  <c:v>80.95</c:v>
                </c:pt>
                <c:pt idx="1">
                  <c:v>92.31</c:v>
                </c:pt>
                <c:pt idx="2">
                  <c:v>100</c:v>
                </c:pt>
                <c:pt idx="3">
                  <c:v>90.48</c:v>
                </c:pt>
                <c:pt idx="4">
                  <c:v>95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18-4D0A-9AA6-74EB80390722}"/>
            </c:ext>
          </c:extLst>
        </c:ser>
        <c:ser>
          <c:idx val="1"/>
          <c:order val="1"/>
          <c:tx>
            <c:strRef>
              <c:f>'% de alumn acreditados ing-lic'!$D$3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de alumn acreditados ing-lic'!$B$4:$B$11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de alumn acreditados ing-lic'!$D$4:$D$11</c:f>
              <c:numCache>
                <c:formatCode>General</c:formatCode>
                <c:ptCount val="8"/>
                <c:pt idx="0">
                  <c:v>87.23</c:v>
                </c:pt>
                <c:pt idx="1">
                  <c:v>100</c:v>
                </c:pt>
                <c:pt idx="2">
                  <c:v>99.06</c:v>
                </c:pt>
                <c:pt idx="3">
                  <c:v>88.72</c:v>
                </c:pt>
                <c:pt idx="4">
                  <c:v>100</c:v>
                </c:pt>
                <c:pt idx="5">
                  <c:v>100</c:v>
                </c:pt>
                <c:pt idx="6">
                  <c:v>96.13</c:v>
                </c:pt>
                <c:pt idx="7">
                  <c:v>96.27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18-4D0A-9AA6-74EB80390722}"/>
            </c:ext>
          </c:extLst>
        </c:ser>
        <c:ser>
          <c:idx val="2"/>
          <c:order val="2"/>
          <c:tx>
            <c:strRef>
              <c:f>'% de alumn acreditados ing-lic'!$E$3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rgbClr val="00FFFF">
                <a:alpha val="89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de alumn acreditados ing-lic'!$B$4:$B$11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de alumn acreditados ing-lic'!$E$4:$E$11</c:f>
              <c:numCache>
                <c:formatCode>General</c:formatCode>
                <c:ptCount val="8"/>
                <c:pt idx="0">
                  <c:v>92.5</c:v>
                </c:pt>
                <c:pt idx="1">
                  <c:v>93.73</c:v>
                </c:pt>
                <c:pt idx="2">
                  <c:v>97.96</c:v>
                </c:pt>
                <c:pt idx="3">
                  <c:v>100</c:v>
                </c:pt>
                <c:pt idx="4">
                  <c:v>97.83</c:v>
                </c:pt>
                <c:pt idx="5">
                  <c:v>99.01</c:v>
                </c:pt>
                <c:pt idx="6">
                  <c:v>97.33</c:v>
                </c:pt>
                <c:pt idx="7">
                  <c:v>99.22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18-4D0A-9AA6-74EB80390722}"/>
            </c:ext>
          </c:extLst>
        </c:ser>
        <c:ser>
          <c:idx val="3"/>
          <c:order val="3"/>
          <c:tx>
            <c:strRef>
              <c:f>'% de alumn acreditados ing-lic'!$F$3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rgbClr val="92D050">
                <a:alpha val="93725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de alumn acreditados ing-lic'!$B$4:$B$11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de alumn acreditados ing-lic'!$F$4:$F$11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95.83</c:v>
                </c:pt>
                <c:pt idx="7">
                  <c:v>92.54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A18-4D0A-9AA6-74EB80390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6"/>
        <c:axId val="1097292384"/>
        <c:axId val="1097295104"/>
      </c:barChart>
      <c:catAx>
        <c:axId val="1097292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097295104"/>
        <c:crosses val="autoZero"/>
        <c:auto val="1"/>
        <c:lblAlgn val="ctr"/>
        <c:lblOffset val="100"/>
        <c:noMultiLvlLbl val="0"/>
      </c:catAx>
      <c:valAx>
        <c:axId val="1097295104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9729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 % regul tsu'!$C$2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% regul tsu'!$B$3:$B$16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 % regul tsu'!$C$3:$C$16</c:f>
              <c:numCache>
                <c:formatCode>General</c:formatCode>
                <c:ptCount val="14"/>
                <c:pt idx="0">
                  <c:v>75</c:v>
                </c:pt>
                <c:pt idx="1">
                  <c:v>82.93</c:v>
                </c:pt>
                <c:pt idx="2">
                  <c:v>96</c:v>
                </c:pt>
                <c:pt idx="4">
                  <c:v>87.04</c:v>
                </c:pt>
                <c:pt idx="5">
                  <c:v>87.18</c:v>
                </c:pt>
                <c:pt idx="6">
                  <c:v>86.67</c:v>
                </c:pt>
                <c:pt idx="7">
                  <c:v>89.47</c:v>
                </c:pt>
                <c:pt idx="8">
                  <c:v>90.32</c:v>
                </c:pt>
                <c:pt idx="9">
                  <c:v>91.67</c:v>
                </c:pt>
                <c:pt idx="10">
                  <c:v>89.47</c:v>
                </c:pt>
                <c:pt idx="11">
                  <c:v>87.5</c:v>
                </c:pt>
                <c:pt idx="12">
                  <c:v>93.75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D2-426B-95EE-A2C2313569F8}"/>
            </c:ext>
          </c:extLst>
        </c:ser>
        <c:ser>
          <c:idx val="1"/>
          <c:order val="1"/>
          <c:tx>
            <c:strRef>
              <c:f>' % regul tsu'!$D$2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% regul tsu'!$B$3:$B$16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 % regul tsu'!$D$3:$D$16</c:f>
              <c:numCache>
                <c:formatCode>General</c:formatCode>
                <c:ptCount val="14"/>
                <c:pt idx="0">
                  <c:v>74.19</c:v>
                </c:pt>
                <c:pt idx="1">
                  <c:v>87.69</c:v>
                </c:pt>
                <c:pt idx="2">
                  <c:v>63.86</c:v>
                </c:pt>
                <c:pt idx="4">
                  <c:v>89.47</c:v>
                </c:pt>
                <c:pt idx="5">
                  <c:v>98.67</c:v>
                </c:pt>
                <c:pt idx="6">
                  <c:v>89.47</c:v>
                </c:pt>
                <c:pt idx="7">
                  <c:v>85.19</c:v>
                </c:pt>
                <c:pt idx="8">
                  <c:v>66.67</c:v>
                </c:pt>
                <c:pt idx="9">
                  <c:v>66.67</c:v>
                </c:pt>
                <c:pt idx="10">
                  <c:v>96.15</c:v>
                </c:pt>
                <c:pt idx="11">
                  <c:v>91.18</c:v>
                </c:pt>
                <c:pt idx="12">
                  <c:v>100</c:v>
                </c:pt>
                <c:pt idx="13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D2-426B-95EE-A2C2313569F8}"/>
            </c:ext>
          </c:extLst>
        </c:ser>
        <c:ser>
          <c:idx val="2"/>
          <c:order val="2"/>
          <c:tx>
            <c:strRef>
              <c:f>' % regul tsu'!$E$2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% regul tsu'!$B$3:$B$16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 % regul tsu'!$E$3:$E$16</c:f>
              <c:numCache>
                <c:formatCode>General</c:formatCode>
                <c:ptCount val="14"/>
                <c:pt idx="0">
                  <c:v>74.290000000000006</c:v>
                </c:pt>
                <c:pt idx="1">
                  <c:v>86.67</c:v>
                </c:pt>
                <c:pt idx="2">
                  <c:v>86.96</c:v>
                </c:pt>
                <c:pt idx="5">
                  <c:v>94.29</c:v>
                </c:pt>
                <c:pt idx="6">
                  <c:v>100</c:v>
                </c:pt>
                <c:pt idx="7">
                  <c:v>84.21</c:v>
                </c:pt>
                <c:pt idx="9">
                  <c:v>88.89</c:v>
                </c:pt>
                <c:pt idx="10">
                  <c:v>100</c:v>
                </c:pt>
                <c:pt idx="11">
                  <c:v>85.71</c:v>
                </c:pt>
                <c:pt idx="13">
                  <c:v>83.33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D2-426B-95EE-A2C2313569F8}"/>
            </c:ext>
          </c:extLst>
        </c:ser>
        <c:ser>
          <c:idx val="3"/>
          <c:order val="3"/>
          <c:tx>
            <c:strRef>
              <c:f>' % regul tsu'!$F$2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rgbClr val="99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% regul tsu'!$B$3:$B$16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 % regul tsu'!$F$3:$F$16</c:f>
              <c:numCache>
                <c:formatCode>General</c:formatCode>
                <c:ptCount val="14"/>
                <c:pt idx="0">
                  <c:v>86.67</c:v>
                </c:pt>
                <c:pt idx="1">
                  <c:v>76.67</c:v>
                </c:pt>
                <c:pt idx="3">
                  <c:v>84.21</c:v>
                </c:pt>
                <c:pt idx="5">
                  <c:v>89.36</c:v>
                </c:pt>
                <c:pt idx="6">
                  <c:v>100</c:v>
                </c:pt>
                <c:pt idx="7">
                  <c:v>78.95</c:v>
                </c:pt>
                <c:pt idx="9">
                  <c:v>91.67</c:v>
                </c:pt>
                <c:pt idx="10">
                  <c:v>100</c:v>
                </c:pt>
                <c:pt idx="11">
                  <c:v>77.78</c:v>
                </c:pt>
                <c:pt idx="13">
                  <c:v>94.29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9D2-426B-95EE-A2C231356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35964000"/>
        <c:axId val="1335951488"/>
      </c:barChart>
      <c:catAx>
        <c:axId val="1335964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35951488"/>
        <c:crosses val="autoZero"/>
        <c:auto val="1"/>
        <c:lblAlgn val="ctr"/>
        <c:lblOffset val="100"/>
        <c:noMultiLvlLbl val="0"/>
      </c:catAx>
      <c:valAx>
        <c:axId val="1335951488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3596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128054891835981"/>
          <c:y val="0.94471999581303712"/>
          <c:w val="0.45593800102825721"/>
          <c:h val="4.0540824288855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6665859075308"/>
          <c:y val="2.4169181734695972E-2"/>
          <c:w val="0.56078982434887947"/>
          <c:h val="0.846731440637592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'% regul ing'!$C$3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  <a:bevelB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 ing'!$B$4:$B$11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regul ing'!$C$4:$C$11</c:f>
              <c:numCache>
                <c:formatCode>General</c:formatCode>
                <c:ptCount val="8"/>
                <c:pt idx="0">
                  <c:v>63.64</c:v>
                </c:pt>
                <c:pt idx="1">
                  <c:v>92</c:v>
                </c:pt>
                <c:pt idx="2">
                  <c:v>100</c:v>
                </c:pt>
                <c:pt idx="3">
                  <c:v>90</c:v>
                </c:pt>
                <c:pt idx="4">
                  <c:v>88.89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AD-4F14-9C5A-5F510DC90814}"/>
            </c:ext>
          </c:extLst>
        </c:ser>
        <c:ser>
          <c:idx val="1"/>
          <c:order val="1"/>
          <c:tx>
            <c:strRef>
              <c:f>'% regul ing'!$D$3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 ing'!$B$4:$B$11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regul ing'!$D$4:$D$11</c:f>
              <c:numCache>
                <c:formatCode>General</c:formatCode>
                <c:ptCount val="8"/>
                <c:pt idx="0">
                  <c:v>64.709999999999994</c:v>
                </c:pt>
                <c:pt idx="1">
                  <c:v>100</c:v>
                </c:pt>
                <c:pt idx="2">
                  <c:v>93.1</c:v>
                </c:pt>
                <c:pt idx="3">
                  <c:v>75.41</c:v>
                </c:pt>
                <c:pt idx="4">
                  <c:v>100</c:v>
                </c:pt>
                <c:pt idx="5">
                  <c:v>100</c:v>
                </c:pt>
                <c:pt idx="6">
                  <c:v>85.37</c:v>
                </c:pt>
                <c:pt idx="7">
                  <c:v>72.22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AD-4F14-9C5A-5F510DC90814}"/>
            </c:ext>
          </c:extLst>
        </c:ser>
        <c:ser>
          <c:idx val="2"/>
          <c:order val="2"/>
          <c:tx>
            <c:strRef>
              <c:f>'% regul ing'!$E$3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  <a:bevelB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 ing'!$B$4:$B$11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regul ing'!$E$4:$E$11</c:f>
              <c:numCache>
                <c:formatCode>General</c:formatCode>
                <c:ptCount val="8"/>
                <c:pt idx="0">
                  <c:v>75</c:v>
                </c:pt>
                <c:pt idx="1">
                  <c:v>90.63</c:v>
                </c:pt>
                <c:pt idx="2">
                  <c:v>70.59</c:v>
                </c:pt>
                <c:pt idx="3">
                  <c:v>100</c:v>
                </c:pt>
                <c:pt idx="4">
                  <c:v>88.89</c:v>
                </c:pt>
                <c:pt idx="5">
                  <c:v>66.67</c:v>
                </c:pt>
                <c:pt idx="6">
                  <c:v>91.67</c:v>
                </c:pt>
                <c:pt idx="7">
                  <c:v>93.33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AD-4F14-9C5A-5F510DC90814}"/>
            </c:ext>
          </c:extLst>
        </c:ser>
        <c:ser>
          <c:idx val="3"/>
          <c:order val="3"/>
          <c:tx>
            <c:strRef>
              <c:f>'% regul ing'!$F$3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 ing'!$B$4:$B$11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regul ing'!$F$4:$F$11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0</c:v>
                </c:pt>
                <c:pt idx="6">
                  <c:v>89.74</c:v>
                </c:pt>
                <c:pt idx="7">
                  <c:v>70.59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AD-4F14-9C5A-5F510DC90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35952576"/>
        <c:axId val="1335963456"/>
      </c:barChart>
      <c:catAx>
        <c:axId val="1335952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35963456"/>
        <c:crosses val="autoZero"/>
        <c:auto val="1"/>
        <c:lblAlgn val="ctr"/>
        <c:lblOffset val="100"/>
        <c:noMultiLvlLbl val="0"/>
      </c:catAx>
      <c:valAx>
        <c:axId val="1335963456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3595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76735862562634"/>
          <c:y val="0.94318632284662385"/>
          <c:w val="0.48469930069930067"/>
          <c:h val="4.1081135319680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'Aprovech tsu'!$C$2</c:f>
              <c:strCache>
                <c:ptCount val="1"/>
                <c:pt idx="0">
                  <c:v>May-Ago 2018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'Aprovech tsu'!$B$3:$B$16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'Aprovech tsu'!$C$3:$C$16</c:f>
              <c:numCache>
                <c:formatCode>General</c:formatCode>
                <c:ptCount val="14"/>
                <c:pt idx="0">
                  <c:v>8.52</c:v>
                </c:pt>
                <c:pt idx="1">
                  <c:v>7.27</c:v>
                </c:pt>
                <c:pt idx="2">
                  <c:v>7.96</c:v>
                </c:pt>
                <c:pt idx="4">
                  <c:v>7.77</c:v>
                </c:pt>
                <c:pt idx="7">
                  <c:v>7.62</c:v>
                </c:pt>
                <c:pt idx="8">
                  <c:v>7.03</c:v>
                </c:pt>
                <c:pt idx="11">
                  <c:v>6.05</c:v>
                </c:pt>
                <c:pt idx="12">
                  <c:v>9.2200000000000006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72-4A43-BBE6-2D37F8E747B5}"/>
            </c:ext>
          </c:extLst>
        </c:ser>
        <c:ser>
          <c:idx val="1"/>
          <c:order val="1"/>
          <c:tx>
            <c:strRef>
              <c:f>'Aprovech tsu'!$D$2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'Aprovech tsu'!$B$3:$B$16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'Aprovech tsu'!$D$3:$D$16</c:f>
              <c:numCache>
                <c:formatCode>General</c:formatCode>
                <c:ptCount val="14"/>
                <c:pt idx="0">
                  <c:v>8.6300000000000008</c:v>
                </c:pt>
                <c:pt idx="1">
                  <c:v>8.69</c:v>
                </c:pt>
                <c:pt idx="2">
                  <c:v>8.93</c:v>
                </c:pt>
                <c:pt idx="5">
                  <c:v>8.9700000000000006</c:v>
                </c:pt>
                <c:pt idx="6">
                  <c:v>8.94</c:v>
                </c:pt>
                <c:pt idx="7">
                  <c:v>8.9499999999999993</c:v>
                </c:pt>
                <c:pt idx="9">
                  <c:v>8.73</c:v>
                </c:pt>
                <c:pt idx="10">
                  <c:v>8.83</c:v>
                </c:pt>
                <c:pt idx="11">
                  <c:v>8.8699999999999992</c:v>
                </c:pt>
                <c:pt idx="12">
                  <c:v>9.0399999999999991</c:v>
                </c:pt>
                <c:pt idx="13">
                  <c:v>8.9600000000000009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72-4A43-BBE6-2D37F8E747B5}"/>
            </c:ext>
          </c:extLst>
        </c:ser>
        <c:ser>
          <c:idx val="2"/>
          <c:order val="2"/>
          <c:tx>
            <c:strRef>
              <c:f>'Aprovech tsu'!$E$2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'Aprovech tsu'!$B$3:$B$16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'Aprovech tsu'!$E$3:$E$16</c:f>
              <c:numCache>
                <c:formatCode>General</c:formatCode>
                <c:ptCount val="14"/>
                <c:pt idx="0">
                  <c:v>8.5</c:v>
                </c:pt>
                <c:pt idx="1">
                  <c:v>8.65</c:v>
                </c:pt>
                <c:pt idx="2">
                  <c:v>9.01</c:v>
                </c:pt>
                <c:pt idx="5">
                  <c:v>8.9700000000000006</c:v>
                </c:pt>
                <c:pt idx="6">
                  <c:v>8.9600000000000009</c:v>
                </c:pt>
                <c:pt idx="7">
                  <c:v>9</c:v>
                </c:pt>
                <c:pt idx="9">
                  <c:v>8.9499999999999993</c:v>
                </c:pt>
                <c:pt idx="10">
                  <c:v>8.98</c:v>
                </c:pt>
                <c:pt idx="11">
                  <c:v>8.8800000000000008</c:v>
                </c:pt>
                <c:pt idx="13">
                  <c:v>8.7100000000000009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72-4A43-BBE6-2D37F8E747B5}"/>
            </c:ext>
          </c:extLst>
        </c:ser>
        <c:ser>
          <c:idx val="3"/>
          <c:order val="3"/>
          <c:tx>
            <c:strRef>
              <c:f>'Aprovech tsu'!$F$2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  <a:bevelB w="139700" h="139700" prst="divo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'Aprovech tsu'!$B$3:$B$16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'Aprovech tsu'!$F$3:$F$16</c:f>
              <c:numCache>
                <c:formatCode>General</c:formatCode>
                <c:ptCount val="14"/>
                <c:pt idx="0">
                  <c:v>8.86</c:v>
                </c:pt>
                <c:pt idx="1">
                  <c:v>8.5299999999999994</c:v>
                </c:pt>
                <c:pt idx="3">
                  <c:v>98.37</c:v>
                </c:pt>
                <c:pt idx="5">
                  <c:v>8.9700000000000006</c:v>
                </c:pt>
                <c:pt idx="6">
                  <c:v>9.18</c:v>
                </c:pt>
                <c:pt idx="7">
                  <c:v>8.93</c:v>
                </c:pt>
                <c:pt idx="9">
                  <c:v>8.74</c:v>
                </c:pt>
                <c:pt idx="10">
                  <c:v>8.86</c:v>
                </c:pt>
                <c:pt idx="11">
                  <c:v>8.6999999999999993</c:v>
                </c:pt>
                <c:pt idx="13">
                  <c:v>8.67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D72-4A43-BBE6-2D37F8E74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35956384"/>
        <c:axId val="1335965088"/>
      </c:barChart>
      <c:catAx>
        <c:axId val="1335956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35965088"/>
        <c:crosses val="autoZero"/>
        <c:auto val="1"/>
        <c:lblAlgn val="ctr"/>
        <c:lblOffset val="100"/>
        <c:noMultiLvlLbl val="0"/>
      </c:catAx>
      <c:valAx>
        <c:axId val="1335965088"/>
        <c:scaling>
          <c:orientation val="minMax"/>
          <c:max val="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3595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440382469593631"/>
          <c:y val="0.95576027639612438"/>
          <c:w val="0.42551701663816982"/>
          <c:h val="4.1585444686812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25331F-86AD-4B19-BCA2-8F5526B6BF67}" type="datetimeFigureOut">
              <a:rPr lang="es-MX" smtClean="0"/>
              <a:t>29/10/2019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737DD1-C616-4E14-8535-4D594490B17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561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4448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21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9586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6998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4746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9742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1718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36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364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565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156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1222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7392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1578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0698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5674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854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29/10/2019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929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29/10/2019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186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29/10/2019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3365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815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30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057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604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965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643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68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06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29/10/2019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7958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205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417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398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060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492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553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137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581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66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79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29/10/2019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8282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29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423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885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1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765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036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611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047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812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6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29/10/2019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0428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681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179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457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535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2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29/10/2019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959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29/10/2019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168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29/10/2019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81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29/10/2019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2558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29/10/2019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276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1A110-3CF6-4161-AFAC-95B3F361DE16}" type="datetimeFigureOut">
              <a:rPr lang="es-MX" smtClean="0"/>
              <a:t>29/10/2019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99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37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73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58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8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0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Documento_de_Microsoft_Word5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Documento_de_Microsoft_Word6.docx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7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67305" y="2763732"/>
            <a:ext cx="81009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CC00"/>
              </a:buClr>
              <a:buSzPct val="70000"/>
              <a:defRPr/>
            </a:pPr>
            <a:r>
              <a:rPr kumimoji="1" lang="es-MX" sz="32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Revisión por la Dirección</a:t>
            </a:r>
            <a:endParaRPr kumimoji="1" lang="es-MX" sz="32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CCCC00"/>
              </a:buClr>
              <a:buSzPct val="70000"/>
              <a:defRPr/>
            </a:pPr>
            <a:r>
              <a:rPr kumimoji="1" lang="es-MX" sz="32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 – Agosto 2019</a:t>
            </a:r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9" name="Rectángulo 3"/>
          <p:cNvSpPr/>
          <p:nvPr/>
        </p:nvSpPr>
        <p:spPr>
          <a:xfrm>
            <a:off x="1712650" y="375380"/>
            <a:ext cx="901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Regularización en el nivel </a:t>
            </a:r>
            <a:r>
              <a:rPr lang="es-MX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Meta: 90</a:t>
            </a: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MX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871117"/>
              </p:ext>
            </p:extLst>
          </p:nvPr>
        </p:nvGraphicFramePr>
        <p:xfrm>
          <a:off x="351821" y="1189596"/>
          <a:ext cx="3008896" cy="5490987"/>
        </p:xfrm>
        <a:graphic>
          <a:graphicData uri="http://schemas.openxmlformats.org/drawingml/2006/table">
            <a:tbl>
              <a:tblPr/>
              <a:tblGrid>
                <a:gridCol w="89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04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94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49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37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118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 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May-Ago 2018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Sep-Dic 2018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Ene-Abr 2019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May-Ago 2019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Procesos alimentarios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74.19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74.29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86.67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86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Mecánica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82.93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87.69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86.67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76.67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4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Administración y Evaluación de Proyectos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63.86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86.96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188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Administración Formulación y Evaluación de Proyectos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84.21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44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Mecatrónica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87.04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89.47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5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Mecatrónica A. Automatización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87.18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98.67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94.29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89.36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4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Mecatrónica A. Instalaciones Elec. Eficientes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86.67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89.47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5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Energías Renovables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89.47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85.19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84.21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78.95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244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Turismo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90.32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66.67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6188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Turismo A. Desarrollo de Productos Alternativos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91.67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66.67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88.89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91.67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5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Turismo A. Hotelería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89.47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96.15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286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Gastronomía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87.5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91.18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85.71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77.78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97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Tecnologías de la Información y Comunicación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93.75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83875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Tecnologías de la Información A. Desarrollo de Software Multiplataforma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83.33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94.29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526707"/>
              </p:ext>
            </p:extLst>
          </p:nvPr>
        </p:nvGraphicFramePr>
        <p:xfrm>
          <a:off x="3413474" y="1204631"/>
          <a:ext cx="8435857" cy="5326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71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954214" y="283047"/>
            <a:ext cx="7362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Regularización nivel </a:t>
            </a:r>
            <a:r>
              <a:rPr lang="es-MX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Meta: </a:t>
            </a: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888043"/>
              </p:ext>
            </p:extLst>
          </p:nvPr>
        </p:nvGraphicFramePr>
        <p:xfrm>
          <a:off x="591703" y="1448160"/>
          <a:ext cx="3576536" cy="3609975"/>
        </p:xfrm>
        <a:graphic>
          <a:graphicData uri="http://schemas.openxmlformats.org/drawingml/2006/table">
            <a:tbl>
              <a:tblPr/>
              <a:tblGrid>
                <a:gridCol w="9803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1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10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75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62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Sep-Dic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Bioalimentarios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64.71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70.59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75.41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66.67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85.37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72.22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70.59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610186"/>
              </p:ext>
            </p:extLst>
          </p:nvPr>
        </p:nvGraphicFramePr>
        <p:xfrm>
          <a:off x="4293980" y="1193362"/>
          <a:ext cx="6810375" cy="484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36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10" name="Rectángulo 3"/>
          <p:cNvSpPr/>
          <p:nvPr/>
        </p:nvSpPr>
        <p:spPr>
          <a:xfrm>
            <a:off x="1712650" y="375380"/>
            <a:ext cx="9019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cuatrimestral de Aprovechamiento General en el nivel TSU</a:t>
            </a:r>
            <a:r>
              <a:rPr lang="es-MX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Meta: 8.0</a:t>
            </a:r>
            <a:endParaRPr lang="es-MX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133785"/>
              </p:ext>
            </p:extLst>
          </p:nvPr>
        </p:nvGraphicFramePr>
        <p:xfrm>
          <a:off x="630391" y="1237097"/>
          <a:ext cx="3050959" cy="5187456"/>
        </p:xfrm>
        <a:graphic>
          <a:graphicData uri="http://schemas.openxmlformats.org/drawingml/2006/table">
            <a:tbl>
              <a:tblPr/>
              <a:tblGrid>
                <a:gridCol w="878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04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9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9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551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Sep-Dic 2018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2019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51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alimentarios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8.86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Mecánica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7.27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8.65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8.53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32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Evaluación de Proyectos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7.96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31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Formulación y evaluación de Proyectos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98.37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0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7.77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51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Automatización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8.97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8.97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8.97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932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Instalaciones Elec. Eficientes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51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7.62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0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7.03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31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Desarrollo de Productos Alternativos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8.74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551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Hotelería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8.83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8.86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6.05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507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6769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8.71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879779"/>
              </p:ext>
            </p:extLst>
          </p:nvPr>
        </p:nvGraphicFramePr>
        <p:xfrm>
          <a:off x="3974756" y="1208987"/>
          <a:ext cx="7757584" cy="523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04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56338" y="438316"/>
            <a:ext cx="8070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</a:t>
            </a: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cuatrimestral de Aprovechamiento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 Lic.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Meta:8.0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528961"/>
              </p:ext>
            </p:extLst>
          </p:nvPr>
        </p:nvGraphicFramePr>
        <p:xfrm>
          <a:off x="817989" y="1516025"/>
          <a:ext cx="3432958" cy="4085477"/>
        </p:xfrm>
        <a:graphic>
          <a:graphicData uri="http://schemas.openxmlformats.org/drawingml/2006/table">
            <a:tbl>
              <a:tblPr/>
              <a:tblGrid>
                <a:gridCol w="8797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89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56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43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39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Sep-Dic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61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Bioalimentarios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4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28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3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4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961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33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595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355662"/>
              </p:ext>
            </p:extLst>
          </p:nvPr>
        </p:nvGraphicFramePr>
        <p:xfrm>
          <a:off x="4654694" y="1206377"/>
          <a:ext cx="7038976" cy="519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8819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56338" y="438316"/>
            <a:ext cx="8070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Eficiencia Terminal con Cohorte Generacional  nivel TSU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Meta:50%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951190"/>
              </p:ext>
            </p:extLst>
          </p:nvPr>
        </p:nvGraphicFramePr>
        <p:xfrm>
          <a:off x="4797632" y="1361646"/>
          <a:ext cx="7051700" cy="507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366643"/>
              </p:ext>
            </p:extLst>
          </p:nvPr>
        </p:nvGraphicFramePr>
        <p:xfrm>
          <a:off x="623587" y="1528743"/>
          <a:ext cx="4033388" cy="4351336"/>
        </p:xfrm>
        <a:graphic>
          <a:graphicData uri="http://schemas.openxmlformats.org/drawingml/2006/table">
            <a:tbl>
              <a:tblPr/>
              <a:tblGrid>
                <a:gridCol w="1101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61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61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61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34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794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 2014-Ago 2016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 2015-Ago 2017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 2016-Ago 2018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 2017-Ago 2019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9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alimentarios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53.01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45.57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39.76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33.72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76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Mecánica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46.07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44.33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47.5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2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Evaluación de Proyectos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66.45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63.96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55.36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56.522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168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60.48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55.65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50.65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11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Automatización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49.47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61.05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0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Instalaciones Elec. Eficientes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50.85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51.52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168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67.44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43.33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46.3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58.75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6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34.72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52.29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44.73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49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Desarrollo de Productos Alternativos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71.43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52.38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16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Hotelería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57.81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168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42.38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43.03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61.78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59.15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72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53.21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53.91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51.67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4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3413" y="399535"/>
            <a:ext cx="10613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Eficiencia Terminal con Cohorte Generacional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Ing./Lic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Meta:50%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130287"/>
              </p:ext>
            </p:extLst>
          </p:nvPr>
        </p:nvGraphicFramePr>
        <p:xfrm>
          <a:off x="688933" y="1729451"/>
          <a:ext cx="3544429" cy="3663384"/>
        </p:xfrm>
        <a:graphic>
          <a:graphicData uri="http://schemas.openxmlformats.org/drawingml/2006/table">
            <a:tbl>
              <a:tblPr/>
              <a:tblGrid>
                <a:gridCol w="1081120">
                  <a:extLst>
                    <a:ext uri="{9D8B030D-6E8A-4147-A177-3AD203B41FA5}">
                      <a16:colId xmlns:a16="http://schemas.microsoft.com/office/drawing/2014/main" xmlns="" val="2704446415"/>
                    </a:ext>
                  </a:extLst>
                </a:gridCol>
                <a:gridCol w="821103">
                  <a:extLst>
                    <a:ext uri="{9D8B030D-6E8A-4147-A177-3AD203B41FA5}">
                      <a16:colId xmlns:a16="http://schemas.microsoft.com/office/drawing/2014/main" xmlns="" val="3579971507"/>
                    </a:ext>
                  </a:extLst>
                </a:gridCol>
                <a:gridCol w="821103">
                  <a:extLst>
                    <a:ext uri="{9D8B030D-6E8A-4147-A177-3AD203B41FA5}">
                      <a16:colId xmlns:a16="http://schemas.microsoft.com/office/drawing/2014/main" xmlns="" val="1034780088"/>
                    </a:ext>
                  </a:extLst>
                </a:gridCol>
                <a:gridCol w="821103">
                  <a:extLst>
                    <a:ext uri="{9D8B030D-6E8A-4147-A177-3AD203B41FA5}">
                      <a16:colId xmlns:a16="http://schemas.microsoft.com/office/drawing/2014/main" xmlns="" val="808460108"/>
                    </a:ext>
                  </a:extLst>
                </a:gridCol>
              </a:tblGrid>
              <a:tr h="21457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2014-Ago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2015-Ago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2016-Ago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594899"/>
                  </a:ext>
                </a:extLst>
              </a:tr>
              <a:tr h="5257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Bioalimentarios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0785338"/>
                  </a:ext>
                </a:extLst>
              </a:tr>
              <a:tr h="25748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4266999"/>
                  </a:ext>
                </a:extLst>
              </a:tr>
              <a:tr h="69736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7959498"/>
                  </a:ext>
                </a:extLst>
              </a:tr>
              <a:tr h="21457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0364348"/>
                  </a:ext>
                </a:extLst>
              </a:tr>
              <a:tr h="35404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1528554"/>
                  </a:ext>
                </a:extLst>
              </a:tr>
              <a:tr h="52570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8695274"/>
                  </a:ext>
                </a:extLst>
              </a:tr>
              <a:tr h="21457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2070419"/>
                  </a:ext>
                </a:extLst>
              </a:tr>
              <a:tr h="59007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1613230"/>
                  </a:ext>
                </a:extLst>
              </a:tr>
            </a:tbl>
          </a:graphicData>
        </a:graphic>
      </p:graphicFrame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591834"/>
              </p:ext>
            </p:extLst>
          </p:nvPr>
        </p:nvGraphicFramePr>
        <p:xfrm>
          <a:off x="4631378" y="1206377"/>
          <a:ext cx="7315200" cy="527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337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3413" y="399535"/>
            <a:ext cx="10613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de Egreso con </a:t>
            </a: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Cohorte Generacional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TSU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8.0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671112"/>
              </p:ext>
            </p:extLst>
          </p:nvPr>
        </p:nvGraphicFramePr>
        <p:xfrm>
          <a:off x="351819" y="1403497"/>
          <a:ext cx="3560961" cy="4837813"/>
        </p:xfrm>
        <a:graphic>
          <a:graphicData uri="http://schemas.openxmlformats.org/drawingml/2006/table">
            <a:tbl>
              <a:tblPr/>
              <a:tblGrid>
                <a:gridCol w="864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9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3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39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9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029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 2014-Ago 2016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 2015-Ago 2017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 2016-Ago 2018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 2017-Ago 2019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9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alimentarios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8.65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1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Mecánica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8.71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41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Evaluación de Proyectos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1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8.91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8.92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8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Automatización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534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Instalaciones Elec. Eficientes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8.99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9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11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202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Desarrollo de Productos Alternativos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809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Hotelería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11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70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573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975471"/>
              </p:ext>
            </p:extLst>
          </p:nvPr>
        </p:nvGraphicFramePr>
        <p:xfrm>
          <a:off x="4101052" y="1306028"/>
          <a:ext cx="7456539" cy="5116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09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3413" y="399535"/>
            <a:ext cx="10613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de Egreso con </a:t>
            </a: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Cohorte Generacional 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(Ing./Lic.) 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8.0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057645"/>
              </p:ext>
            </p:extLst>
          </p:nvPr>
        </p:nvGraphicFramePr>
        <p:xfrm>
          <a:off x="639725" y="1322865"/>
          <a:ext cx="3810000" cy="399097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 2014-Abril 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 2015-Abril 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2016-Abril 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 2017-Abril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Bioalimentarios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858431"/>
              </p:ext>
            </p:extLst>
          </p:nvPr>
        </p:nvGraphicFramePr>
        <p:xfrm>
          <a:off x="4666253" y="1206377"/>
          <a:ext cx="6901970" cy="4482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20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3413" y="399535"/>
            <a:ext cx="10613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PTC con reconocimiento al Perfil Deseable por PRODEP 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50%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736898"/>
              </p:ext>
            </p:extLst>
          </p:nvPr>
        </p:nvGraphicFramePr>
        <p:xfrm>
          <a:off x="594202" y="1802974"/>
          <a:ext cx="3401602" cy="4009102"/>
        </p:xfrm>
        <a:graphic>
          <a:graphicData uri="http://schemas.openxmlformats.org/drawingml/2006/table">
            <a:tbl>
              <a:tblPr/>
              <a:tblGrid>
                <a:gridCol w="1009903">
                  <a:extLst>
                    <a:ext uri="{9D8B030D-6E8A-4147-A177-3AD203B41FA5}">
                      <a16:colId xmlns:a16="http://schemas.microsoft.com/office/drawing/2014/main" xmlns="" val="1109286154"/>
                    </a:ext>
                  </a:extLst>
                </a:gridCol>
                <a:gridCol w="600484">
                  <a:extLst>
                    <a:ext uri="{9D8B030D-6E8A-4147-A177-3AD203B41FA5}">
                      <a16:colId xmlns:a16="http://schemas.microsoft.com/office/drawing/2014/main" xmlns="" val="3053760196"/>
                    </a:ext>
                  </a:extLst>
                </a:gridCol>
                <a:gridCol w="614131">
                  <a:extLst>
                    <a:ext uri="{9D8B030D-6E8A-4147-A177-3AD203B41FA5}">
                      <a16:colId xmlns:a16="http://schemas.microsoft.com/office/drawing/2014/main" xmlns="" val="3086330792"/>
                    </a:ext>
                  </a:extLst>
                </a:gridCol>
                <a:gridCol w="562953">
                  <a:extLst>
                    <a:ext uri="{9D8B030D-6E8A-4147-A177-3AD203B41FA5}">
                      <a16:colId xmlns:a16="http://schemas.microsoft.com/office/drawing/2014/main" xmlns="" val="528872305"/>
                    </a:ext>
                  </a:extLst>
                </a:gridCol>
                <a:gridCol w="614131">
                  <a:extLst>
                    <a:ext uri="{9D8B030D-6E8A-4147-A177-3AD203B41FA5}">
                      <a16:colId xmlns:a16="http://schemas.microsoft.com/office/drawing/2014/main" xmlns="" val="1070692632"/>
                    </a:ext>
                  </a:extLst>
                </a:gridCol>
              </a:tblGrid>
              <a:tr h="27279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ov-17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ov-18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6975404"/>
                  </a:ext>
                </a:extLst>
              </a:tr>
              <a:tr h="4364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</a:t>
                      </a:r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Bioalimentarios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1479456"/>
                  </a:ext>
                </a:extLst>
              </a:tr>
              <a:tr h="300078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s-MX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7125557"/>
                  </a:ext>
                </a:extLst>
              </a:tr>
              <a:tr h="832036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4066113"/>
                  </a:ext>
                </a:extLst>
              </a:tr>
              <a:tr h="272799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9790623"/>
                  </a:ext>
                </a:extLst>
              </a:tr>
              <a:tr h="422838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7543196"/>
                  </a:ext>
                </a:extLst>
              </a:tr>
              <a:tr h="558199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2626948"/>
                  </a:ext>
                </a:extLst>
              </a:tr>
              <a:tr h="272799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es-MX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6860777"/>
                  </a:ext>
                </a:extLst>
              </a:tr>
              <a:tr h="6410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651907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988243"/>
              </p:ext>
            </p:extLst>
          </p:nvPr>
        </p:nvGraphicFramePr>
        <p:xfrm>
          <a:off x="4772411" y="1535390"/>
          <a:ext cx="6336313" cy="4544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042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727848" y="799846"/>
            <a:ext cx="542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MX" sz="2400" b="1" dirty="0" smtClean="0">
                <a:solidFill>
                  <a:schemeClr val="accent1">
                    <a:lumMod val="75000"/>
                  </a:schemeClr>
                </a:solidFill>
              </a:rPr>
              <a:t>. INDICADORES DE PROCESO  </a:t>
            </a:r>
            <a:endParaRPr lang="es-MX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89537" y="2157046"/>
            <a:ext cx="6113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1. Porcentaje </a:t>
            </a:r>
            <a:r>
              <a:rPr lang="es-ES" dirty="0"/>
              <a:t>de </a:t>
            </a:r>
            <a:r>
              <a:rPr lang="es-ES" dirty="0" smtClean="0"/>
              <a:t>PTC </a:t>
            </a:r>
            <a:r>
              <a:rPr lang="es-ES" dirty="0"/>
              <a:t>con adecuada distribución </a:t>
            </a:r>
            <a:r>
              <a:rPr lang="es-ES" dirty="0" smtClean="0"/>
              <a:t>académica</a:t>
            </a:r>
          </a:p>
          <a:p>
            <a:r>
              <a:rPr lang="es-ES" dirty="0" smtClean="0"/>
              <a:t>2. Porcentaje </a:t>
            </a:r>
            <a:r>
              <a:rPr lang="es-ES" dirty="0"/>
              <a:t>de </a:t>
            </a:r>
            <a:r>
              <a:rPr lang="es-ES" dirty="0" smtClean="0"/>
              <a:t>PA </a:t>
            </a:r>
            <a:r>
              <a:rPr lang="es-ES" dirty="0"/>
              <a:t>con 25 </a:t>
            </a:r>
            <a:r>
              <a:rPr lang="es-ES" dirty="0" smtClean="0"/>
              <a:t>horas </a:t>
            </a:r>
            <a:r>
              <a:rPr lang="es-ES" dirty="0"/>
              <a:t>o menos totales </a:t>
            </a:r>
            <a:r>
              <a:rPr lang="es-ES" dirty="0" smtClean="0"/>
              <a:t>académicas</a:t>
            </a:r>
          </a:p>
          <a:p>
            <a:r>
              <a:rPr lang="es-ES" dirty="0" smtClean="0"/>
              <a:t>3. Promedios </a:t>
            </a:r>
            <a:r>
              <a:rPr lang="es-ES" dirty="0"/>
              <a:t>cuatrimestrales por </a:t>
            </a:r>
            <a:r>
              <a:rPr lang="es-ES" dirty="0" smtClean="0"/>
              <a:t>grupo</a:t>
            </a:r>
          </a:p>
          <a:p>
            <a:r>
              <a:rPr lang="es-ES" dirty="0" smtClean="0"/>
              <a:t>4. Cumplimiento </a:t>
            </a:r>
            <a:r>
              <a:rPr lang="es-ES" dirty="0"/>
              <a:t>cuatrimestral de Programas de </a:t>
            </a:r>
            <a:r>
              <a:rPr lang="es-ES" dirty="0" smtClean="0"/>
              <a:t>Estudio</a:t>
            </a:r>
          </a:p>
          <a:p>
            <a:r>
              <a:rPr lang="es-ES" dirty="0" smtClean="0"/>
              <a:t>5. % </a:t>
            </a:r>
            <a:r>
              <a:rPr lang="es-ES" dirty="0"/>
              <a:t>de terminación de </a:t>
            </a:r>
            <a:r>
              <a:rPr lang="es-ES" dirty="0" smtClean="0"/>
              <a:t>Estadías 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23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12" name="Rectángulo 3"/>
          <p:cNvSpPr/>
          <p:nvPr/>
        </p:nvSpPr>
        <p:spPr>
          <a:xfrm>
            <a:off x="1585343" y="2703835"/>
            <a:ext cx="90193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CCC00"/>
              </a:buClr>
              <a:buSzPct val="70000"/>
              <a:defRPr/>
            </a:pPr>
            <a:r>
              <a:rPr kumimoji="1" lang="es-MX" sz="32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kumimoji="1" lang="es-MX" sz="2400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Revisión del cumplimiento de las metas de indicadores </a:t>
            </a:r>
            <a:r>
              <a:rPr kumimoji="1" lang="es-MX" sz="24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institucionales de calidad y de </a:t>
            </a:r>
            <a:r>
              <a:rPr kumimoji="1" lang="es-MX" sz="2400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durante el cuatrimestre Enero – Abril 2019.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21169" y="438316"/>
            <a:ext cx="8175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PTC 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adecuada distribución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académica nivel TSU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659230"/>
              </p:ext>
            </p:extLst>
          </p:nvPr>
        </p:nvGraphicFramePr>
        <p:xfrm>
          <a:off x="351822" y="1206377"/>
          <a:ext cx="2539659" cy="4681258"/>
        </p:xfrm>
        <a:graphic>
          <a:graphicData uri="http://schemas.openxmlformats.org/drawingml/2006/table">
            <a:tbl>
              <a:tblPr/>
              <a:tblGrid>
                <a:gridCol w="703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1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95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24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24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4479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Sep-Dic 2018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2019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56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alimentarios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70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Mecánica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93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Evaluación de Proyectos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670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93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Automatización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10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A. Instalaciones </a:t>
                      </a:r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Eficientes</a:t>
                      </a:r>
                    </a:p>
                  </a:txBody>
                  <a:tcPr marL="6940" marR="6940" marT="6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856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670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93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Desarrollo de Productos Alternativos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856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Hotelería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670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640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6940" marR="6940" marT="6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130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6940" marR="6940" marT="6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40" marR="6940" marT="6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147436"/>
              </p:ext>
            </p:extLst>
          </p:nvPr>
        </p:nvGraphicFramePr>
        <p:xfrm>
          <a:off x="3226316" y="1361646"/>
          <a:ext cx="8246214" cy="4475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783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21169" y="438316"/>
            <a:ext cx="8175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PTC </a:t>
            </a: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adecuada distribución 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académica nivel Ing./</a:t>
            </a:r>
            <a:r>
              <a:rPr lang="es-E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100%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13075"/>
              </p:ext>
            </p:extLst>
          </p:nvPr>
        </p:nvGraphicFramePr>
        <p:xfrm>
          <a:off x="210065" y="1361646"/>
          <a:ext cx="3632887" cy="3852573"/>
        </p:xfrm>
        <a:graphic>
          <a:graphicData uri="http://schemas.openxmlformats.org/drawingml/2006/table">
            <a:tbl>
              <a:tblPr/>
              <a:tblGrid>
                <a:gridCol w="986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08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7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47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31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009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-Dic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77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Bioalimentarios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8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17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23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32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877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23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091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787347"/>
              </p:ext>
            </p:extLst>
          </p:nvPr>
        </p:nvGraphicFramePr>
        <p:xfrm>
          <a:off x="4258640" y="1361646"/>
          <a:ext cx="6557537" cy="4489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540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21169" y="438316"/>
            <a:ext cx="8175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adecuada distribución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académica nivel TSU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063151"/>
              </p:ext>
            </p:extLst>
          </p:nvPr>
        </p:nvGraphicFramePr>
        <p:xfrm>
          <a:off x="497012" y="1450093"/>
          <a:ext cx="2150495" cy="4256436"/>
        </p:xfrm>
        <a:graphic>
          <a:graphicData uri="http://schemas.openxmlformats.org/drawingml/2006/table">
            <a:tbl>
              <a:tblPr/>
              <a:tblGrid>
                <a:gridCol w="692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5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92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64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62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36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Sep-Dic 2018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2019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64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alimentarios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Mecánica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6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Evaluación de Proyectos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6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Automatización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91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Instalaciones Elec. Eficientes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964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26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Desarrollo de Productos Alternativos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964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Hotelería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311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600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99027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6878" marR="6878" marT="6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78" marR="6878" marT="6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214612"/>
              </p:ext>
            </p:extLst>
          </p:nvPr>
        </p:nvGraphicFramePr>
        <p:xfrm>
          <a:off x="3009013" y="1206376"/>
          <a:ext cx="7400261" cy="494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895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21169" y="438316"/>
            <a:ext cx="8175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adecuada distribución 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académica nivel Ing./</a:t>
            </a:r>
            <a:r>
              <a:rPr lang="es-E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100%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74214"/>
              </p:ext>
            </p:extLst>
          </p:nvPr>
        </p:nvGraphicFramePr>
        <p:xfrm>
          <a:off x="472126" y="1828799"/>
          <a:ext cx="3114222" cy="3484245"/>
        </p:xfrm>
        <a:graphic>
          <a:graphicData uri="http://schemas.openxmlformats.org/drawingml/2006/table">
            <a:tbl>
              <a:tblPr/>
              <a:tblGrid>
                <a:gridCol w="1003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90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43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62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12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541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Sep-Dic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Bioalimentarios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191655"/>
              </p:ext>
            </p:extLst>
          </p:nvPr>
        </p:nvGraphicFramePr>
        <p:xfrm>
          <a:off x="3986274" y="1657813"/>
          <a:ext cx="6214630" cy="426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5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" r="5292" b="9146"/>
          <a:stretch/>
        </p:blipFill>
        <p:spPr>
          <a:xfrm>
            <a:off x="739040" y="90740"/>
            <a:ext cx="1624691" cy="8229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63731" y="77366"/>
            <a:ext cx="74207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COMPARATIVO CUATRIMESTRAL INDICADOR  DE PROCESO  </a:t>
            </a: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Promedios cuatrimestrales por grupo nivel </a:t>
            </a: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TSU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Meta: 8.0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13" y="229122"/>
            <a:ext cx="1033154" cy="546196"/>
          </a:xfrm>
          <a:prstGeom prst="rect">
            <a:avLst/>
          </a:prstGeom>
        </p:spPr>
      </p:pic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666745"/>
              </p:ext>
            </p:extLst>
          </p:nvPr>
        </p:nvGraphicFramePr>
        <p:xfrm>
          <a:off x="2280062" y="819404"/>
          <a:ext cx="6531428" cy="5940138"/>
        </p:xfrm>
        <a:graphic>
          <a:graphicData uri="http://schemas.openxmlformats.org/drawingml/2006/table">
            <a:tbl>
              <a:tblPr/>
              <a:tblGrid>
                <a:gridCol w="1634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5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7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90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50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87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90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850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129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129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8129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8129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129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7726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(T.S.U.)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Sep-Dic 2018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 - Abr 2019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2019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Cuatrim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Cuatrim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Cuatrim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Cuatrim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66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Alimentarios</a:t>
                      </a:r>
                    </a:p>
                  </a:txBody>
                  <a:tcPr marL="3887" marR="3887" marT="38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8.45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9.17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6665"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9.78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6665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Mecánica</a:t>
                      </a:r>
                    </a:p>
                  </a:txBody>
                  <a:tcPr marL="3887" marR="3887" marT="38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8.74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7.82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8.49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8.75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06665"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06665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Evaluación de Proyectos</a:t>
                      </a:r>
                    </a:p>
                  </a:txBody>
                  <a:tcPr marL="3887" marR="3887" marT="38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9.17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8.92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8.74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9.24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9.52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9.28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9.17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9.28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9.17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06665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3887" marR="3887" marT="38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9.24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9.41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06665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Área Automatización</a:t>
                      </a:r>
                    </a:p>
                  </a:txBody>
                  <a:tcPr marL="3887" marR="3887" marT="38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8.97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8.97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8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9.35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9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9.41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0"/>
                  </a:ext>
                </a:extLst>
              </a:tr>
              <a:tr h="106665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Área Instalaciones Eléctricas Eficientes</a:t>
                      </a:r>
                    </a:p>
                  </a:txBody>
                  <a:tcPr marL="3887" marR="3887" marT="38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1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2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8.97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3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4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5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6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7"/>
                  </a:ext>
                </a:extLst>
              </a:tr>
              <a:tr h="10666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3887" marR="3887" marT="38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8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9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8.75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0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8.99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1"/>
                  </a:ext>
                </a:extLst>
              </a:tr>
              <a:tr h="10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2"/>
                  </a:ext>
                </a:extLst>
              </a:tr>
              <a:tr h="1066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95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" r="5292" b="9146"/>
          <a:stretch/>
        </p:blipFill>
        <p:spPr>
          <a:xfrm>
            <a:off x="739040" y="90740"/>
            <a:ext cx="1624691" cy="8229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63731" y="267370"/>
            <a:ext cx="74207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COMPARATIVO CUATRIMESTRAL INDICADOR  DE PROCESO  </a:t>
            </a: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Promedios cuatrimestrales por grupo nivel TSU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Meta: 8.0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13" y="229122"/>
            <a:ext cx="1033154" cy="546196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21480"/>
              </p:ext>
            </p:extLst>
          </p:nvPr>
        </p:nvGraphicFramePr>
        <p:xfrm>
          <a:off x="1401286" y="1213682"/>
          <a:ext cx="7469581" cy="4952420"/>
        </p:xfrm>
        <a:graphic>
          <a:graphicData uri="http://schemas.openxmlformats.org/drawingml/2006/table">
            <a:tbl>
              <a:tblPr/>
              <a:tblGrid>
                <a:gridCol w="760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3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37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37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37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37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37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37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374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6374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6374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6374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6374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1240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(T.S.U.)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-Dic 2018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 - Abr 2019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2019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0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Cuatrim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Cuatrim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Cuatrim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Cuatrim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15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8.86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815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Área Desarrollo de Productos Alternativos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1815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Área Hotelería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8.83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18155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8.75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8.75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8.75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8.86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8.49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8.41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9.75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1815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9.58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9.28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9.37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1815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Área Desarrollo de Software Multiplataforma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8.86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8.65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118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20979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557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" r="5292" b="9146"/>
          <a:stretch/>
        </p:blipFill>
        <p:spPr>
          <a:xfrm>
            <a:off x="739040" y="90740"/>
            <a:ext cx="1624691" cy="8229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63731" y="267370"/>
            <a:ext cx="74207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COMPARATIVO CUATRIMESTRAL INDICADOR  DE PROCESO  </a:t>
            </a: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Promedios cuatrimestrales por grupo nivel Ing./</a:t>
            </a: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Lic.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Meta: 8.0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13" y="229122"/>
            <a:ext cx="1033154" cy="546196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603778"/>
              </p:ext>
            </p:extLst>
          </p:nvPr>
        </p:nvGraphicFramePr>
        <p:xfrm>
          <a:off x="2802563" y="1175664"/>
          <a:ext cx="6911433" cy="5462378"/>
        </p:xfrm>
        <a:graphic>
          <a:graphicData uri="http://schemas.openxmlformats.org/drawingml/2006/table">
            <a:tbl>
              <a:tblPr/>
              <a:tblGrid>
                <a:gridCol w="8402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39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36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20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39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36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20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2392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560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560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0560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0560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0560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1233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(</a:t>
                      </a:r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054" marR="5054" marT="5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Sep-Dic 2018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Cuatrim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Cuatrim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Cuatrim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Cuatrim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30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Alimentarios</a:t>
                      </a:r>
                    </a:p>
                  </a:txBody>
                  <a:tcPr marL="5054" marR="5054" marT="5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8.92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8.48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9.28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8.65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330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5054" marR="5054" marT="5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8.91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3305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5054" marR="5054" marT="5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9.32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9.38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9.35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9.35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8.91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9.36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2330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5054" marR="5054" marT="5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8.43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8.97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9.43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8.75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233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5054" marR="5054" marT="5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2330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5054" marR="5054" marT="5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9.17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8.92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9.21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2330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5054" marR="5054" marT="5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8.97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8.86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12330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5054" marR="5054" marT="5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9.23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9.58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8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9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0"/>
                  </a:ext>
                </a:extLst>
              </a:tr>
              <a:tr h="12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1"/>
                  </a:ext>
                </a:extLst>
              </a:tr>
              <a:tr h="12947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8.99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54" marR="5054" marT="5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345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979623" y="283047"/>
            <a:ext cx="8124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6839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cuatrimestral de Programas de Estudio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TSU</a:t>
            </a:r>
          </a:p>
          <a:p>
            <a:pPr marL="526839" algn="ctr">
              <a:defRPr/>
            </a:pP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38294"/>
              </p:ext>
            </p:extLst>
          </p:nvPr>
        </p:nvGraphicFramePr>
        <p:xfrm>
          <a:off x="460484" y="1206377"/>
          <a:ext cx="3260177" cy="4784521"/>
        </p:xfrm>
        <a:graphic>
          <a:graphicData uri="http://schemas.openxmlformats.org/drawingml/2006/table">
            <a:tbl>
              <a:tblPr/>
              <a:tblGrid>
                <a:gridCol w="93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31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15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35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30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786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May-Ago 2018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Sep-Dic 2018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Ene-Abr 2019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May-Ago 2019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86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9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Mecánica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36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y Evaluación de Proyectos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59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79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 </a:t>
                      </a: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Automatización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103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 </a:t>
                      </a:r>
                    </a:p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Instalaciones</a:t>
                      </a:r>
                    </a:p>
                    <a:p>
                      <a:pPr algn="l" rtl="0" fontAlgn="b"/>
                      <a:r>
                        <a:rPr lang="es-MX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Eficientes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86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59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918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786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A. Hotelería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59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Gastonomía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2372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586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 Desarrollo de Software Multiplataforma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0136"/>
              </p:ext>
            </p:extLst>
          </p:nvPr>
        </p:nvGraphicFramePr>
        <p:xfrm>
          <a:off x="3574472" y="1206376"/>
          <a:ext cx="8003969" cy="498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88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979623" y="283047"/>
            <a:ext cx="8124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6839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cuatrimestral de Programas de Estudio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Ing./</a:t>
            </a:r>
            <a:r>
              <a:rPr lang="es-E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endParaRPr lang="es-E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defRPr/>
            </a:pP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805129"/>
              </p:ext>
            </p:extLst>
          </p:nvPr>
        </p:nvGraphicFramePr>
        <p:xfrm>
          <a:off x="351820" y="1571433"/>
          <a:ext cx="3810000" cy="4159895"/>
        </p:xfrm>
        <a:graphic>
          <a:graphicData uri="http://schemas.openxmlformats.org/drawingml/2006/table">
            <a:tbl>
              <a:tblPr/>
              <a:tblGrid>
                <a:gridCol w="995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81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63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Sep-Dic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485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Bioalimentarios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54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716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98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54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485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98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3179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421821"/>
              </p:ext>
            </p:extLst>
          </p:nvPr>
        </p:nvGraphicFramePr>
        <p:xfrm>
          <a:off x="4614041" y="1206376"/>
          <a:ext cx="7020911" cy="472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347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 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38200" y="240435"/>
            <a:ext cx="10980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lvl="0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</a:t>
            </a:r>
          </a:p>
          <a:p>
            <a:pPr marL="526839" lvl="0" algn="ctr">
              <a:defRPr/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terminación de estadías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TSU </a:t>
            </a:r>
          </a:p>
          <a:p>
            <a:pPr marL="526839" lvl="0" algn="ctr">
              <a:defRPr/>
            </a:pP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39" y="250985"/>
            <a:ext cx="1713124" cy="9876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499" y="489841"/>
            <a:ext cx="1036410" cy="548688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436228"/>
              </p:ext>
            </p:extLst>
          </p:nvPr>
        </p:nvGraphicFramePr>
        <p:xfrm>
          <a:off x="704115" y="1690688"/>
          <a:ext cx="3656585" cy="3052122"/>
        </p:xfrm>
        <a:graphic>
          <a:graphicData uri="http://schemas.openxmlformats.org/drawingml/2006/table">
            <a:tbl>
              <a:tblPr/>
              <a:tblGrid>
                <a:gridCol w="1017350">
                  <a:extLst>
                    <a:ext uri="{9D8B030D-6E8A-4147-A177-3AD203B41FA5}">
                      <a16:colId xmlns:a16="http://schemas.microsoft.com/office/drawing/2014/main" xmlns="" val="4196617204"/>
                    </a:ext>
                  </a:extLst>
                </a:gridCol>
                <a:gridCol w="638827">
                  <a:extLst>
                    <a:ext uri="{9D8B030D-6E8A-4147-A177-3AD203B41FA5}">
                      <a16:colId xmlns:a16="http://schemas.microsoft.com/office/drawing/2014/main" xmlns="" val="4035672935"/>
                    </a:ext>
                  </a:extLst>
                </a:gridCol>
                <a:gridCol w="537774">
                  <a:extLst>
                    <a:ext uri="{9D8B030D-6E8A-4147-A177-3AD203B41FA5}">
                      <a16:colId xmlns:a16="http://schemas.microsoft.com/office/drawing/2014/main" xmlns="" val="2515115553"/>
                    </a:ext>
                  </a:extLst>
                </a:gridCol>
                <a:gridCol w="731317">
                  <a:extLst>
                    <a:ext uri="{9D8B030D-6E8A-4147-A177-3AD203B41FA5}">
                      <a16:colId xmlns:a16="http://schemas.microsoft.com/office/drawing/2014/main" xmlns="" val="3033765642"/>
                    </a:ext>
                  </a:extLst>
                </a:gridCol>
                <a:gridCol w="731317">
                  <a:extLst>
                    <a:ext uri="{9D8B030D-6E8A-4147-A177-3AD203B41FA5}">
                      <a16:colId xmlns:a16="http://schemas.microsoft.com/office/drawing/2014/main" xmlns="" val="1602828689"/>
                    </a:ext>
                  </a:extLst>
                </a:gridCol>
              </a:tblGrid>
              <a:tr h="32909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2016 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2017 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es-MX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es-MX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1351900"/>
                  </a:ext>
                </a:extLst>
              </a:tr>
              <a:tr h="39017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alimentarios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proceso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6778432"/>
                  </a:ext>
                </a:extLst>
              </a:tr>
              <a:tr h="18282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Mecánica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proceso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3797249"/>
                  </a:ext>
                </a:extLst>
              </a:tr>
              <a:tr h="61083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Evaluación de Proyectos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proceso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6718910"/>
                  </a:ext>
                </a:extLst>
              </a:tr>
              <a:tr h="250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proceso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6821011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proceso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1001997"/>
                  </a:ext>
                </a:extLst>
              </a:tr>
              <a:tr h="18282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proceso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3311780"/>
                  </a:ext>
                </a:extLst>
              </a:tr>
              <a:tr h="21893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proceso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3667454"/>
                  </a:ext>
                </a:extLst>
              </a:tr>
              <a:tr h="4974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proceso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926185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423470"/>
              </p:ext>
            </p:extLst>
          </p:nvPr>
        </p:nvGraphicFramePr>
        <p:xfrm>
          <a:off x="5084161" y="1558431"/>
          <a:ext cx="5925709" cy="401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84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727848" y="799846"/>
            <a:ext cx="5427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1">
                    <a:lumMod val="75000"/>
                  </a:schemeClr>
                </a:solidFill>
              </a:rPr>
              <a:t>A. INDICADORES INSTITUCIONALES DE  CALIDAD </a:t>
            </a:r>
            <a:endParaRPr lang="es-MX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09561" y="2192215"/>
            <a:ext cx="97046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dirty="0" smtClean="0"/>
              <a:t>Ingreso</a:t>
            </a:r>
          </a:p>
          <a:p>
            <a:pPr marL="342900" indent="-342900">
              <a:buAutoNum type="arabicPeriod"/>
            </a:pPr>
            <a:r>
              <a:rPr lang="es-MX" dirty="0" smtClean="0"/>
              <a:t>Matrícula</a:t>
            </a:r>
          </a:p>
          <a:p>
            <a:pPr marL="342900" indent="-342900">
              <a:buAutoNum type="arabicPeriod"/>
            </a:pPr>
            <a:r>
              <a:rPr lang="es-MX" dirty="0" smtClean="0"/>
              <a:t>Porcentaje de alumnos acreditados</a:t>
            </a:r>
          </a:p>
          <a:p>
            <a:pPr marL="342900" indent="-342900">
              <a:buAutoNum type="arabicPeriod"/>
            </a:pPr>
            <a:r>
              <a:rPr lang="es-MX" dirty="0" smtClean="0"/>
              <a:t>Porcentaje de regularización </a:t>
            </a:r>
          </a:p>
          <a:p>
            <a:pPr marL="342900" indent="-342900">
              <a:buAutoNum type="arabicPeriod"/>
            </a:pPr>
            <a:r>
              <a:rPr lang="es-MX" dirty="0" smtClean="0"/>
              <a:t>Promedio Cuatrimestral de aprovechamiento general </a:t>
            </a:r>
          </a:p>
          <a:p>
            <a:pPr marL="342900" indent="-342900">
              <a:buFontTx/>
              <a:buAutoNum type="arabicPeriod"/>
            </a:pPr>
            <a:r>
              <a:rPr lang="es-ES" dirty="0"/>
              <a:t>% de Eficiencia Terminal con Cohorte </a:t>
            </a:r>
            <a:r>
              <a:rPr lang="es-ES" dirty="0" smtClean="0"/>
              <a:t>Generacional </a:t>
            </a:r>
            <a:endParaRPr lang="es-ES" sz="1600" dirty="0" smtClean="0"/>
          </a:p>
          <a:p>
            <a:pPr marL="342900" indent="-342900">
              <a:buFontTx/>
              <a:buAutoNum type="arabicPeriod"/>
            </a:pPr>
            <a:r>
              <a:rPr lang="es-ES" dirty="0"/>
              <a:t>Promedio de egreso con cohorte </a:t>
            </a:r>
            <a:r>
              <a:rPr lang="es-ES" dirty="0" smtClean="0"/>
              <a:t>generacional </a:t>
            </a:r>
            <a:endParaRPr lang="es-ES" sz="1600" dirty="0" smtClean="0"/>
          </a:p>
          <a:p>
            <a:pPr marL="342900" indent="-342900">
              <a:buFontTx/>
              <a:buAutoNum type="arabicPeriod"/>
            </a:pPr>
            <a:r>
              <a:rPr lang="es-ES" dirty="0" smtClean="0"/>
              <a:t>% de PTC con reconocimiento al Perfil deseable por PROMEP </a:t>
            </a:r>
            <a:endParaRPr lang="es-ES" sz="1600" dirty="0" smtClean="0"/>
          </a:p>
          <a:p>
            <a:pPr marL="342900" indent="-342900">
              <a:buFontTx/>
              <a:buAutoNum type="arabicPeriod"/>
            </a:pPr>
            <a:endParaRPr lang="es-MX" dirty="0"/>
          </a:p>
          <a:p>
            <a:pPr marL="342900" indent="-342900">
              <a:buAutoNum type="arabicPeriod"/>
            </a:pPr>
            <a:endParaRPr lang="es-MX" dirty="0" smtClean="0"/>
          </a:p>
          <a:p>
            <a:endParaRPr lang="es-MX" dirty="0" smtClean="0"/>
          </a:p>
          <a:p>
            <a:pPr marL="342900" indent="-342900">
              <a:buAutoNum type="arabicPeriod"/>
            </a:pPr>
            <a:endParaRPr lang="es-MX" dirty="0" smtClean="0"/>
          </a:p>
          <a:p>
            <a:pPr marL="342900" indent="-342900"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97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 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38200" y="240435"/>
            <a:ext cx="10980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lvl="0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</a:t>
            </a:r>
          </a:p>
          <a:p>
            <a:pPr marL="526839" lvl="0" algn="ctr">
              <a:defRPr/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terminación de estadías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Ing./Lic. </a:t>
            </a:r>
          </a:p>
          <a:p>
            <a:pPr marL="526839" lvl="0" algn="ctr">
              <a:defRPr/>
            </a:pP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39" y="250985"/>
            <a:ext cx="1713124" cy="9876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499" y="489841"/>
            <a:ext cx="1036410" cy="548688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186388"/>
              </p:ext>
            </p:extLst>
          </p:nvPr>
        </p:nvGraphicFramePr>
        <p:xfrm>
          <a:off x="562163" y="1588141"/>
          <a:ext cx="3321068" cy="4261515"/>
        </p:xfrm>
        <a:graphic>
          <a:graphicData uri="http://schemas.openxmlformats.org/drawingml/2006/table">
            <a:tbl>
              <a:tblPr/>
              <a:tblGrid>
                <a:gridCol w="981629">
                  <a:extLst>
                    <a:ext uri="{9D8B030D-6E8A-4147-A177-3AD203B41FA5}">
                      <a16:colId xmlns:a16="http://schemas.microsoft.com/office/drawing/2014/main" xmlns="" val="3711179092"/>
                    </a:ext>
                  </a:extLst>
                </a:gridCol>
                <a:gridCol w="712520">
                  <a:extLst>
                    <a:ext uri="{9D8B030D-6E8A-4147-A177-3AD203B41FA5}">
                      <a16:colId xmlns:a16="http://schemas.microsoft.com/office/drawing/2014/main" xmlns="" val="111066426"/>
                    </a:ext>
                  </a:extLst>
                </a:gridCol>
                <a:gridCol w="890649">
                  <a:extLst>
                    <a:ext uri="{9D8B030D-6E8A-4147-A177-3AD203B41FA5}">
                      <a16:colId xmlns:a16="http://schemas.microsoft.com/office/drawing/2014/main" xmlns="" val="4152569578"/>
                    </a:ext>
                  </a:extLst>
                </a:gridCol>
                <a:gridCol w="736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99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 –Abr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 –Abr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 –Abr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8118374"/>
                  </a:ext>
                </a:extLst>
              </a:tr>
              <a:tr h="57486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Procesos </a:t>
                      </a:r>
                      <a:r>
                        <a:rPr lang="es-MX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Bioalimentarios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155412"/>
                  </a:ext>
                </a:extLst>
              </a:tr>
              <a:tr h="3874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0758046"/>
                  </a:ext>
                </a:extLst>
              </a:tr>
              <a:tr h="76232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1425883"/>
                  </a:ext>
                </a:extLst>
              </a:tr>
              <a:tr h="249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0247994"/>
                  </a:ext>
                </a:extLst>
              </a:tr>
              <a:tr h="3874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0369561"/>
                  </a:ext>
                </a:extLst>
              </a:tr>
              <a:tr h="57486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2288811"/>
                  </a:ext>
                </a:extLst>
              </a:tr>
              <a:tr h="249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3077111"/>
                  </a:ext>
                </a:extLst>
              </a:tr>
              <a:tr h="67484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20831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262906"/>
              </p:ext>
            </p:extLst>
          </p:nvPr>
        </p:nvGraphicFramePr>
        <p:xfrm>
          <a:off x="4718479" y="1462795"/>
          <a:ext cx="6635321" cy="4270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159268" y="1087172"/>
            <a:ext cx="5202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</a:rPr>
              <a:t>Este proceso aun no termina</a:t>
            </a:r>
          </a:p>
          <a:p>
            <a:endParaRPr lang="es-MX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 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39" y="250985"/>
            <a:ext cx="1713124" cy="9876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499" y="489841"/>
            <a:ext cx="1036410" cy="54868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363731" y="155927"/>
            <a:ext cx="74207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COMPARATIVO CUATRIMESTRAL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INDICADORES DE PROCESO</a:t>
            </a:r>
          </a:p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Ing. </a:t>
            </a:r>
            <a:r>
              <a:rPr lang="es-ES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Seguridad e Inocuidad Alimentaria</a:t>
            </a:r>
          </a:p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982809"/>
              </p:ext>
            </p:extLst>
          </p:nvPr>
        </p:nvGraphicFramePr>
        <p:xfrm>
          <a:off x="2211388" y="1038529"/>
          <a:ext cx="8056790" cy="5584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Documento" r:id="rId6" imgW="5623788" imgH="5351883" progId="Word.Document.12">
                  <p:embed/>
                </p:oleObj>
              </mc:Choice>
              <mc:Fallback>
                <p:oleObj name="Documento" r:id="rId6" imgW="5623788" imgH="53518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11388" y="1038529"/>
                        <a:ext cx="8056790" cy="5584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17936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 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39" y="250985"/>
            <a:ext cx="1713124" cy="9876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499" y="489841"/>
            <a:ext cx="1036410" cy="54868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363731" y="69428"/>
            <a:ext cx="74207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COMPARATIVO CUATRIMESTRAL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INDICADORES DE PROCESO</a:t>
            </a:r>
          </a:p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Ing. </a:t>
            </a:r>
            <a:r>
              <a:rPr lang="es-ES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Seguridad e Inocuidad Alimentaria</a:t>
            </a:r>
          </a:p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705010"/>
              </p:ext>
            </p:extLst>
          </p:nvPr>
        </p:nvGraphicFramePr>
        <p:xfrm>
          <a:off x="2693773" y="1349375"/>
          <a:ext cx="7339913" cy="5425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Documento" r:id="rId6" imgW="5623788" imgH="4158417" progId="Word.Document.12">
                  <p:embed/>
                </p:oleObj>
              </mc:Choice>
              <mc:Fallback>
                <p:oleObj name="Documento" r:id="rId6" imgW="5623788" imgH="41584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93773" y="1349375"/>
                        <a:ext cx="7339913" cy="5425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5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979430" y="314453"/>
            <a:ext cx="7866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AL DESEMPEÑO ACADÉMICO</a:t>
            </a:r>
          </a:p>
          <a:p>
            <a:pPr marL="526839" algn="ctr"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</a:t>
            </a: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personal académico con desempeño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 satisfactorio en TSU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58210"/>
              </p:ext>
            </p:extLst>
          </p:nvPr>
        </p:nvGraphicFramePr>
        <p:xfrm>
          <a:off x="556054" y="1717611"/>
          <a:ext cx="3048000" cy="5143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Ene-Ago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1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627609"/>
              </p:ext>
            </p:extLst>
          </p:nvPr>
        </p:nvGraphicFramePr>
        <p:xfrm>
          <a:off x="4033154" y="1480959"/>
          <a:ext cx="7199138" cy="451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869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979430" y="351524"/>
            <a:ext cx="7866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AL DESEMPEÑO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ACADÉMICO</a:t>
            </a:r>
          </a:p>
          <a:p>
            <a:pPr marL="526839" algn="ctr">
              <a:defRPr/>
            </a:pP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personal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académico </a:t>
            </a: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desempeño docente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satisfactorio </a:t>
            </a: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Ingeniería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57010"/>
              </p:ext>
            </p:extLst>
          </p:nvPr>
        </p:nvGraphicFramePr>
        <p:xfrm>
          <a:off x="543305" y="1643470"/>
          <a:ext cx="3048000" cy="5143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580193"/>
              </p:ext>
            </p:extLst>
          </p:nvPr>
        </p:nvGraphicFramePr>
        <p:xfrm>
          <a:off x="4211207" y="1614422"/>
          <a:ext cx="6604969" cy="3970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976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979430" y="351524"/>
            <a:ext cx="7866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AL DESEMPEÑO ACADÉMICO</a:t>
            </a:r>
          </a:p>
          <a:p>
            <a:pPr marL="526839" algn="ctr">
              <a:defRPr/>
            </a:pP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Personal Académico con desempeño en gestión académica administrativa satisfactorio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232289"/>
              </p:ext>
            </p:extLst>
          </p:nvPr>
        </p:nvGraphicFramePr>
        <p:xfrm>
          <a:off x="593125" y="1705254"/>
          <a:ext cx="3620529" cy="704314"/>
        </p:xfrm>
        <a:graphic>
          <a:graphicData uri="http://schemas.openxmlformats.org/drawingml/2006/table">
            <a:tbl>
              <a:tblPr/>
              <a:tblGrid>
                <a:gridCol w="1000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79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79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38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3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4601"/>
              </p:ext>
            </p:extLst>
          </p:nvPr>
        </p:nvGraphicFramePr>
        <p:xfrm>
          <a:off x="4969943" y="1436151"/>
          <a:ext cx="6385915" cy="4643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39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287335"/>
              </p:ext>
            </p:extLst>
          </p:nvPr>
        </p:nvGraphicFramePr>
        <p:xfrm>
          <a:off x="351820" y="1532237"/>
          <a:ext cx="3048000" cy="50482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6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Abr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Ene-Ago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1979430" y="351524"/>
            <a:ext cx="7866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AL DESEMPEÑO ACADÉMICO</a:t>
            </a:r>
          </a:p>
          <a:p>
            <a:pPr marL="526839" algn="ctr">
              <a:defRPr/>
            </a:pP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personal académico con desempeño en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tutoría satisfactorio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829417"/>
              </p:ext>
            </p:extLst>
          </p:nvPr>
        </p:nvGraphicFramePr>
        <p:xfrm>
          <a:off x="3784385" y="1252249"/>
          <a:ext cx="7278927" cy="437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695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979430" y="351524"/>
            <a:ext cx="7866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AL DESEMPEÑO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ACADÉMICO</a:t>
            </a:r>
          </a:p>
          <a:p>
            <a:pPr marL="526839" algn="ctr"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Directores de Programa Educativo con Desempeño Satisfactorio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833875"/>
              </p:ext>
            </p:extLst>
          </p:nvPr>
        </p:nvGraphicFramePr>
        <p:xfrm>
          <a:off x="455430" y="1433384"/>
          <a:ext cx="3721156" cy="1099751"/>
        </p:xfrm>
        <a:graphic>
          <a:graphicData uri="http://schemas.openxmlformats.org/drawingml/2006/table">
            <a:tbl>
              <a:tblPr/>
              <a:tblGrid>
                <a:gridCol w="9302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0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02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2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4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929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774435"/>
              </p:ext>
            </p:extLst>
          </p:nvPr>
        </p:nvGraphicFramePr>
        <p:xfrm>
          <a:off x="5020189" y="1490083"/>
          <a:ext cx="6508665" cy="499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979430" y="351524"/>
            <a:ext cx="7866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AL DESEMPEÑO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ACADÉMICO</a:t>
            </a:r>
          </a:p>
          <a:p>
            <a:pPr marL="526839" algn="ctr">
              <a:defRPr/>
            </a:pP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personal académico con desempeño en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tutoría </a:t>
            </a: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satisfactorio en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546008"/>
              </p:ext>
            </p:extLst>
          </p:nvPr>
        </p:nvGraphicFramePr>
        <p:xfrm>
          <a:off x="455430" y="1643470"/>
          <a:ext cx="3048000" cy="5143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364146"/>
              </p:ext>
            </p:extLst>
          </p:nvPr>
        </p:nvGraphicFramePr>
        <p:xfrm>
          <a:off x="4233219" y="1399466"/>
          <a:ext cx="7172068" cy="421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94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979430" y="351524"/>
            <a:ext cx="7866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AL DESEMPEÑO ACADÉMICO</a:t>
            </a:r>
          </a:p>
          <a:p>
            <a:pPr marL="526839" algn="ctr"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Visitas Industriales</a:t>
            </a:r>
          </a:p>
          <a:p>
            <a:pPr marL="526839" algn="ctr">
              <a:defRPr/>
            </a:pP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 – Agosto 2019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43976"/>
              </p:ext>
            </p:extLst>
          </p:nvPr>
        </p:nvGraphicFramePr>
        <p:xfrm>
          <a:off x="512723" y="1274853"/>
          <a:ext cx="3192377" cy="5007193"/>
        </p:xfrm>
        <a:graphic>
          <a:graphicData uri="http://schemas.openxmlformats.org/drawingml/2006/table">
            <a:tbl>
              <a:tblPr firstRow="1" firstCol="1" bandRow="1"/>
              <a:tblGrid>
                <a:gridCol w="1015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5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5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55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54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DE  VISITAS SOLICITADAS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DE  VISITAS REALIZADAS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DE PARTICIPANTES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53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TSU e  Ingeniería en TIC.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499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y Evaluación de Proyectos e IDEPS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352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499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TSU en Mecánica e Ing. en  Metalmecánica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941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Turismo, Gastronomía, Desarrollo Turístico Sustentable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700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1724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TSU en PROCAL, Ing. en  PROBIO, Licencia Profesional en Seguridad e Inocuidad Alimentaria.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4826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TSU  e Ingeniería en Mecatrónica, TSU e  Ingeniería en Energías Renovables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3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2102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828185"/>
              </p:ext>
            </p:extLst>
          </p:nvPr>
        </p:nvGraphicFramePr>
        <p:xfrm>
          <a:off x="4227616" y="1206377"/>
          <a:ext cx="7327075" cy="5070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93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12" name="Rectángulo 3"/>
          <p:cNvSpPr/>
          <p:nvPr/>
        </p:nvSpPr>
        <p:spPr>
          <a:xfrm>
            <a:off x="1712650" y="375380"/>
            <a:ext cx="901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Ingreso,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nivel TSU </a:t>
            </a:r>
            <a:endParaRPr lang="es-MX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408998"/>
              </p:ext>
            </p:extLst>
          </p:nvPr>
        </p:nvGraphicFramePr>
        <p:xfrm>
          <a:off x="351820" y="1206377"/>
          <a:ext cx="3614699" cy="4824485"/>
        </p:xfrm>
        <a:graphic>
          <a:graphicData uri="http://schemas.openxmlformats.org/drawingml/2006/table">
            <a:tbl>
              <a:tblPr/>
              <a:tblGrid>
                <a:gridCol w="8781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84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0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85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86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19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-Dic 2016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-Dic 2017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-Dic 2018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-Dic 2019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87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alimentarios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92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Mecánica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3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Evaluación de Proyectos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76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Formulación y Evaluación de Proyectos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192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06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Automatización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020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Instalaciones Elec. Eficientes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587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192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934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Desarrollo de Productos Alternativos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106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Hotelería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192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5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66848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621058"/>
              </p:ext>
            </p:extLst>
          </p:nvPr>
        </p:nvGraphicFramePr>
        <p:xfrm>
          <a:off x="4028474" y="1396556"/>
          <a:ext cx="8064500" cy="428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261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5" name="Rectángulo 3"/>
          <p:cNvSpPr/>
          <p:nvPr/>
        </p:nvSpPr>
        <p:spPr>
          <a:xfrm>
            <a:off x="1366661" y="200066"/>
            <a:ext cx="901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Ingreso, 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Ing./Lic.</a:t>
            </a:r>
            <a:endParaRPr lang="es-MX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48693"/>
              </p:ext>
            </p:extLst>
          </p:nvPr>
        </p:nvGraphicFramePr>
        <p:xfrm>
          <a:off x="351820" y="1529063"/>
          <a:ext cx="3555568" cy="4351339"/>
        </p:xfrm>
        <a:graphic>
          <a:graphicData uri="http://schemas.openxmlformats.org/drawingml/2006/table">
            <a:tbl>
              <a:tblPr/>
              <a:tblGrid>
                <a:gridCol w="846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7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72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72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72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931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Sep-Dic 2016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Sep-Dic 2017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Sep-Dic 2018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Sep-Dic 2019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6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Bioalimentarios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7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59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259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Lic. En Gestión de Negocios y Proyectoso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164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7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6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33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Lic. En Gestión y Desarrollo Turistico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64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33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68703"/>
              </p:ext>
            </p:extLst>
          </p:nvPr>
        </p:nvGraphicFramePr>
        <p:xfrm>
          <a:off x="4250724" y="1475088"/>
          <a:ext cx="7598608" cy="3825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553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12" name="Rectángulo 3"/>
          <p:cNvSpPr/>
          <p:nvPr/>
        </p:nvSpPr>
        <p:spPr>
          <a:xfrm>
            <a:off x="1712650" y="375380"/>
            <a:ext cx="901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Matrícula,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nivel TSU </a:t>
            </a:r>
            <a:endParaRPr lang="es-MX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167797"/>
              </p:ext>
            </p:extLst>
          </p:nvPr>
        </p:nvGraphicFramePr>
        <p:xfrm>
          <a:off x="205075" y="1479636"/>
          <a:ext cx="3477238" cy="4682943"/>
        </p:xfrm>
        <a:graphic>
          <a:graphicData uri="http://schemas.openxmlformats.org/drawingml/2006/table">
            <a:tbl>
              <a:tblPr/>
              <a:tblGrid>
                <a:gridCol w="1203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8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21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32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00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1199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Sep-Dic 2018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May-Ago 2019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39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alimentarios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639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Mecánica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07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Evaluación de Proyectos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407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Área Formulación y Evaluación de Proyectos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91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Automatización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Instalaciones Elec. Eficientes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639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791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Desarrollo de Productos Alternativos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791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Hotelería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639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4927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609651"/>
              </p:ext>
            </p:extLst>
          </p:nvPr>
        </p:nvGraphicFramePr>
        <p:xfrm>
          <a:off x="3093165" y="960155"/>
          <a:ext cx="8643937" cy="5536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142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5" name="Rectángulo 3"/>
          <p:cNvSpPr/>
          <p:nvPr/>
        </p:nvSpPr>
        <p:spPr>
          <a:xfrm>
            <a:off x="1712650" y="375380"/>
            <a:ext cx="901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Matrícula, 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Ing./Lic.</a:t>
            </a:r>
            <a:endParaRPr lang="es-MX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82404"/>
              </p:ext>
            </p:extLst>
          </p:nvPr>
        </p:nvGraphicFramePr>
        <p:xfrm>
          <a:off x="629850" y="1674877"/>
          <a:ext cx="3571447" cy="3219450"/>
        </p:xfrm>
        <a:graphic>
          <a:graphicData uri="http://schemas.openxmlformats.org/drawingml/2006/table">
            <a:tbl>
              <a:tblPr/>
              <a:tblGrid>
                <a:gridCol w="942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13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56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78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43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Sep-Dic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Bioalimentarios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741112"/>
              </p:ext>
            </p:extLst>
          </p:nvPr>
        </p:nvGraphicFramePr>
        <p:xfrm>
          <a:off x="4794422" y="1206376"/>
          <a:ext cx="7054909" cy="4502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185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9" name="Rectángulo 3"/>
          <p:cNvSpPr/>
          <p:nvPr/>
        </p:nvSpPr>
        <p:spPr>
          <a:xfrm>
            <a:off x="1712650" y="375380"/>
            <a:ext cx="901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 de alumnos Acreditados nivel TSU 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Meta: 70%</a:t>
            </a:r>
            <a:endParaRPr lang="es-MX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36707"/>
              </p:ext>
            </p:extLst>
          </p:nvPr>
        </p:nvGraphicFramePr>
        <p:xfrm>
          <a:off x="193229" y="1206377"/>
          <a:ext cx="3921570" cy="5441556"/>
        </p:xfrm>
        <a:graphic>
          <a:graphicData uri="http://schemas.openxmlformats.org/drawingml/2006/table">
            <a:tbl>
              <a:tblPr/>
              <a:tblGrid>
                <a:gridCol w="1597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8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53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54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31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19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Sep-Dic 2018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2019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56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alimentarios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91.21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89.53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56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Mecánica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90.73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94.81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92.05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89.06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8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Evaluación de Proyectos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99.54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88.05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95.43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8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Adminstración Formulación y Evaluación de Proyectos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98.37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96.13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38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Automatización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99.37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97.44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96.75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145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A. Instalaciones Elec. Eficientes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95.74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256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97.33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97.46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96.52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97.39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38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Desarrollo de Productos Alternativos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90.38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97.83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97.69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256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A. Hotelería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98.94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256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93.68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51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60579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90.38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95.65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633436"/>
              </p:ext>
            </p:extLst>
          </p:nvPr>
        </p:nvGraphicFramePr>
        <p:xfrm>
          <a:off x="4374293" y="1206377"/>
          <a:ext cx="7636476" cy="5138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855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672862" y="438316"/>
            <a:ext cx="7186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</a:t>
            </a: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alumnos acreditados nivel Ing./Lic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Meta:70</a:t>
            </a:r>
            <a:r>
              <a:rPr lang="es-MX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-222739" y="7559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184453"/>
              </p:ext>
            </p:extLst>
          </p:nvPr>
        </p:nvGraphicFramePr>
        <p:xfrm>
          <a:off x="228250" y="1368790"/>
          <a:ext cx="3664126" cy="4241178"/>
        </p:xfrm>
        <a:graphic>
          <a:graphicData uri="http://schemas.openxmlformats.org/drawingml/2006/table">
            <a:tbl>
              <a:tblPr/>
              <a:tblGrid>
                <a:gridCol w="1398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0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3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07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13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6592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-Dic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Ene-Abr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May-Ago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11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Bioalimentarios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85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318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85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85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6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85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122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070016"/>
              </p:ext>
            </p:extLst>
          </p:nvPr>
        </p:nvGraphicFramePr>
        <p:xfrm>
          <a:off x="3908666" y="1213112"/>
          <a:ext cx="7940665" cy="4891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373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9239</TotalTime>
  <Words>3663</Words>
  <Application>Microsoft Office PowerPoint</Application>
  <PresentationFormat>Panorámica</PresentationFormat>
  <Paragraphs>2878</Paragraphs>
  <Slides>39</Slides>
  <Notes>15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Tema de Office</vt:lpstr>
      <vt:lpstr>1_Tema de Office</vt:lpstr>
      <vt:lpstr>2_Tema de Office</vt:lpstr>
      <vt:lpstr>3_Tema de Office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  <vt:lpstr> 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FLORES CANDANEDO</dc:creator>
  <cp:lastModifiedBy>YARAVITH BARRERA LOPEZ</cp:lastModifiedBy>
  <cp:revision>468</cp:revision>
  <cp:lastPrinted>2019-06-20T20:50:10Z</cp:lastPrinted>
  <dcterms:created xsi:type="dcterms:W3CDTF">2017-07-05T23:12:02Z</dcterms:created>
  <dcterms:modified xsi:type="dcterms:W3CDTF">2019-10-29T19:18:32Z</dcterms:modified>
</cp:coreProperties>
</file>